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3" r:id="rId3"/>
    <p:sldId id="331" r:id="rId4"/>
    <p:sldId id="332" r:id="rId5"/>
    <p:sldId id="310" r:id="rId6"/>
    <p:sldId id="278" r:id="rId7"/>
    <p:sldId id="270" r:id="rId8"/>
    <p:sldId id="266" r:id="rId9"/>
    <p:sldId id="294" r:id="rId10"/>
    <p:sldId id="329" r:id="rId11"/>
    <p:sldId id="330" r:id="rId12"/>
    <p:sldId id="324" r:id="rId13"/>
    <p:sldId id="318" r:id="rId14"/>
    <p:sldId id="325" r:id="rId15"/>
    <p:sldId id="319" r:id="rId16"/>
    <p:sldId id="320" r:id="rId17"/>
    <p:sldId id="322" r:id="rId18"/>
    <p:sldId id="328" r:id="rId19"/>
  </p:sldIdLst>
  <p:sldSz cx="13004800" cy="9753600"/>
  <p:notesSz cx="6808788" cy="9940925"/>
  <p:defaultTextStyle>
    <a:lvl1pPr defTabSz="469900">
      <a:defRPr sz="3400" b="1">
        <a:latin typeface="+mj-lt"/>
        <a:ea typeface="+mj-ea"/>
        <a:cs typeface="+mj-cs"/>
        <a:sym typeface="Arial Narrow"/>
      </a:defRPr>
    </a:lvl1pPr>
    <a:lvl2pPr indent="228600" defTabSz="469900">
      <a:defRPr sz="3400" b="1">
        <a:latin typeface="+mj-lt"/>
        <a:ea typeface="+mj-ea"/>
        <a:cs typeface="+mj-cs"/>
        <a:sym typeface="Arial Narrow"/>
      </a:defRPr>
    </a:lvl2pPr>
    <a:lvl3pPr indent="457200" defTabSz="469900">
      <a:defRPr sz="3400" b="1">
        <a:latin typeface="+mj-lt"/>
        <a:ea typeface="+mj-ea"/>
        <a:cs typeface="+mj-cs"/>
        <a:sym typeface="Arial Narrow"/>
      </a:defRPr>
    </a:lvl3pPr>
    <a:lvl4pPr indent="685800" defTabSz="469900">
      <a:defRPr sz="3400" b="1">
        <a:latin typeface="+mj-lt"/>
        <a:ea typeface="+mj-ea"/>
        <a:cs typeface="+mj-cs"/>
        <a:sym typeface="Arial Narrow"/>
      </a:defRPr>
    </a:lvl4pPr>
    <a:lvl5pPr indent="914400" defTabSz="469900">
      <a:defRPr sz="3400" b="1">
        <a:latin typeface="+mj-lt"/>
        <a:ea typeface="+mj-ea"/>
        <a:cs typeface="+mj-cs"/>
        <a:sym typeface="Arial Narrow"/>
      </a:defRPr>
    </a:lvl5pPr>
    <a:lvl6pPr indent="1143000" defTabSz="469900">
      <a:defRPr sz="3400" b="1">
        <a:latin typeface="+mj-lt"/>
        <a:ea typeface="+mj-ea"/>
        <a:cs typeface="+mj-cs"/>
        <a:sym typeface="Arial Narrow"/>
      </a:defRPr>
    </a:lvl6pPr>
    <a:lvl7pPr indent="1371600" defTabSz="469900">
      <a:defRPr sz="3400" b="1">
        <a:latin typeface="+mj-lt"/>
        <a:ea typeface="+mj-ea"/>
        <a:cs typeface="+mj-cs"/>
        <a:sym typeface="Arial Narrow"/>
      </a:defRPr>
    </a:lvl7pPr>
    <a:lvl8pPr indent="1600200" defTabSz="469900">
      <a:defRPr sz="3400" b="1">
        <a:latin typeface="+mj-lt"/>
        <a:ea typeface="+mj-ea"/>
        <a:cs typeface="+mj-cs"/>
        <a:sym typeface="Arial Narrow"/>
      </a:defRPr>
    </a:lvl8pPr>
    <a:lvl9pPr indent="1828800" defTabSz="469900">
      <a:defRPr sz="3400" b="1">
        <a:latin typeface="+mj-lt"/>
        <a:ea typeface="+mj-ea"/>
        <a:cs typeface="+mj-cs"/>
        <a:sym typeface="Arial Narrow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0070"/>
    <a:srgbClr val="00ADC4"/>
    <a:srgbClr val="EB690B"/>
    <a:srgbClr val="199C69"/>
    <a:srgbClr val="4B4B4D"/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4000" autoAdjust="0"/>
  </p:normalViewPr>
  <p:slideViewPr>
    <p:cSldViewPr>
      <p:cViewPr>
        <p:scale>
          <a:sx n="70" d="100"/>
          <a:sy n="70" d="100"/>
        </p:scale>
        <p:origin x="-1938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Von je 100 Befragten sehen ihr Land als kinderfreundlich an:</c:v>
                </c:pt>
              </c:strCache>
            </c:strRef>
          </c:tx>
          <c:spPr>
            <a:solidFill>
              <a:srgbClr val="85007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EB690B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EB690B"/>
              </a:solidFill>
            </c:spPr>
          </c:dPt>
          <c:dLbls>
            <c:numFmt formatCode="0%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Tabelle1!$A$2:$A$12</c:f>
              <c:strCache>
                <c:ptCount val="11"/>
                <c:pt idx="0">
                  <c:v>Dänemark</c:v>
                </c:pt>
                <c:pt idx="1">
                  <c:v>Österreich 2015</c:v>
                </c:pt>
                <c:pt idx="2">
                  <c:v>Spanien</c:v>
                </c:pt>
                <c:pt idx="3">
                  <c:v>Niederlande</c:v>
                </c:pt>
                <c:pt idx="4">
                  <c:v>Griechenland</c:v>
                </c:pt>
                <c:pt idx="5">
                  <c:v>Frankreich</c:v>
                </c:pt>
                <c:pt idx="6">
                  <c:v>Schweiz</c:v>
                </c:pt>
                <c:pt idx="7">
                  <c:v>Österreich 2012</c:v>
                </c:pt>
                <c:pt idx="8">
                  <c:v>Vereinigtes Königreich</c:v>
                </c:pt>
                <c:pt idx="9">
                  <c:v>Polen</c:v>
                </c:pt>
                <c:pt idx="10">
                  <c:v>Deutschland</c:v>
                </c:pt>
              </c:strCache>
            </c:strRef>
          </c:cat>
          <c:val>
            <c:numRef>
              <c:f>Tabelle1!$B$2:$B$12</c:f>
              <c:numCache>
                <c:formatCode>0%</c:formatCode>
                <c:ptCount val="11"/>
                <c:pt idx="0">
                  <c:v>0.9</c:v>
                </c:pt>
                <c:pt idx="1">
                  <c:v>0.63</c:v>
                </c:pt>
                <c:pt idx="2">
                  <c:v>0.49</c:v>
                </c:pt>
                <c:pt idx="3">
                  <c:v>0.47</c:v>
                </c:pt>
                <c:pt idx="4">
                  <c:v>0.43</c:v>
                </c:pt>
                <c:pt idx="5">
                  <c:v>0.4</c:v>
                </c:pt>
                <c:pt idx="6">
                  <c:v>0.36</c:v>
                </c:pt>
                <c:pt idx="7">
                  <c:v>0.31</c:v>
                </c:pt>
                <c:pt idx="8">
                  <c:v>0.28999999999999998</c:v>
                </c:pt>
                <c:pt idx="9">
                  <c:v>0.21</c:v>
                </c:pt>
                <c:pt idx="10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775360"/>
        <c:axId val="31887744"/>
      </c:barChart>
      <c:catAx>
        <c:axId val="317753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de-DE"/>
          </a:p>
        </c:txPr>
        <c:crossAx val="31887744"/>
        <c:crosses val="autoZero"/>
        <c:auto val="1"/>
        <c:lblAlgn val="ctr"/>
        <c:lblOffset val="100"/>
        <c:noMultiLvlLbl val="0"/>
      </c:catAx>
      <c:valAx>
        <c:axId val="31887744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3177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solidFill>
                  <a:srgbClr val="850070"/>
                </a:solidFill>
              </a:defRPr>
            </a:pPr>
            <a:r>
              <a:rPr lang="en-US" sz="3200" dirty="0" err="1" smtClean="0">
                <a:solidFill>
                  <a:srgbClr val="850070"/>
                </a:solidFill>
              </a:rPr>
              <a:t>Väterbeteiligung</a:t>
            </a:r>
            <a:endParaRPr lang="en-US" sz="3200" dirty="0">
              <a:solidFill>
                <a:srgbClr val="850070"/>
              </a:solidFill>
            </a:endParaRPr>
          </a:p>
        </c:rich>
      </c:tx>
      <c:layout>
        <c:manualLayout>
          <c:xMode val="edge"/>
          <c:yMode val="edge"/>
          <c:x val="0.33570113480689778"/>
          <c:y val="1.3361310022792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557458596256279E-2"/>
          <c:y val="0.13088087013900812"/>
          <c:w val="0.91385468627134814"/>
          <c:h val="0.76771120548895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Partnerschaftlichkeit!$A$81</c:f>
              <c:strCache>
                <c:ptCount val="1"/>
                <c:pt idx="0">
                  <c:v>Väterbeteiligung an der Kinderbetreuung </c:v>
                </c:pt>
              </c:strCache>
            </c:strRef>
          </c:tx>
          <c:spPr>
            <a:solidFill>
              <a:srgbClr val="A1007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B690B"/>
              </a:solidFill>
            </c:spPr>
          </c:dPt>
          <c:dPt>
            <c:idx val="1"/>
            <c:invertIfNegative val="0"/>
            <c:bubble3D val="0"/>
            <c:spPr>
              <a:solidFill>
                <a:srgbClr val="EB690B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Partnerschaftlichkeit!$B$80:$I$80</c:f>
              <c:strCache>
                <c:ptCount val="8"/>
                <c:pt idx="0">
                  <c:v>AUT 2013</c:v>
                </c:pt>
                <c:pt idx="1">
                  <c:v>AUT 2015</c:v>
                </c:pt>
                <c:pt idx="2">
                  <c:v>DE</c:v>
                </c:pt>
                <c:pt idx="3">
                  <c:v>FR</c:v>
                </c:pt>
                <c:pt idx="4">
                  <c:v>NL</c:v>
                </c:pt>
                <c:pt idx="5">
                  <c:v>SWE</c:v>
                </c:pt>
                <c:pt idx="6">
                  <c:v>DK</c:v>
                </c:pt>
                <c:pt idx="7">
                  <c:v>GB</c:v>
                </c:pt>
              </c:strCache>
            </c:strRef>
          </c:cat>
          <c:val>
            <c:numRef>
              <c:f>Partnerschaftlichkeit!$B$81:$I$81</c:f>
              <c:numCache>
                <c:formatCode>0.0%</c:formatCode>
                <c:ptCount val="8"/>
                <c:pt idx="0">
                  <c:v>0.17199999999999999</c:v>
                </c:pt>
                <c:pt idx="1">
                  <c:v>0.18099999999999999</c:v>
                </c:pt>
                <c:pt idx="2">
                  <c:v>0.29299999999999998</c:v>
                </c:pt>
                <c:pt idx="3">
                  <c:v>3.7000000000000005E-2</c:v>
                </c:pt>
                <c:pt idx="4">
                  <c:v>0.27</c:v>
                </c:pt>
                <c:pt idx="5">
                  <c:v>0.23100000000000001</c:v>
                </c:pt>
                <c:pt idx="6">
                  <c:v>0.24</c:v>
                </c:pt>
                <c:pt idx="7">
                  <c:v>0.08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089792"/>
        <c:axId val="98532352"/>
      </c:barChart>
      <c:catAx>
        <c:axId val="35089792"/>
        <c:scaling>
          <c:orientation val="minMax"/>
        </c:scaling>
        <c:delete val="0"/>
        <c:axPos val="b"/>
        <c:majorTickMark val="out"/>
        <c:minorTickMark val="none"/>
        <c:tickLblPos val="nextTo"/>
        <c:crossAx val="98532352"/>
        <c:crosses val="autoZero"/>
        <c:auto val="1"/>
        <c:lblAlgn val="ctr"/>
        <c:lblOffset val="100"/>
        <c:noMultiLvlLbl val="0"/>
      </c:catAx>
      <c:valAx>
        <c:axId val="98532352"/>
        <c:scaling>
          <c:orientation val="minMax"/>
          <c:max val="0.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08979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2951163" cy="496887"/>
          </a:xfrm>
          <a:prstGeom prst="rect">
            <a:avLst/>
          </a:prstGeom>
        </p:spPr>
        <p:txBody>
          <a:bodyPr vert="horz" lIns="91386" tIns="45690" rIns="91386" bIns="4569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6038" y="1"/>
            <a:ext cx="2951162" cy="496887"/>
          </a:xfrm>
          <a:prstGeom prst="rect">
            <a:avLst/>
          </a:prstGeom>
        </p:spPr>
        <p:txBody>
          <a:bodyPr vert="horz" lIns="91386" tIns="45690" rIns="91386" bIns="45690" rtlCol="0"/>
          <a:lstStyle>
            <a:lvl1pPr algn="r">
              <a:defRPr sz="1200"/>
            </a:lvl1pPr>
          </a:lstStyle>
          <a:p>
            <a:fld id="{A8CA367A-849B-43B9-B23D-D723A1E07992}" type="datetimeFigureOut">
              <a:rPr lang="de-AT" smtClean="0"/>
              <a:t>22.06.2016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7" y="9442456"/>
            <a:ext cx="2951163" cy="496887"/>
          </a:xfrm>
          <a:prstGeom prst="rect">
            <a:avLst/>
          </a:prstGeom>
        </p:spPr>
        <p:txBody>
          <a:bodyPr vert="horz" lIns="91386" tIns="45690" rIns="91386" bIns="4569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6038" y="9442456"/>
            <a:ext cx="2951162" cy="496887"/>
          </a:xfrm>
          <a:prstGeom prst="rect">
            <a:avLst/>
          </a:prstGeom>
        </p:spPr>
        <p:txBody>
          <a:bodyPr vert="horz" lIns="91386" tIns="45690" rIns="91386" bIns="45690" rtlCol="0" anchor="b"/>
          <a:lstStyle>
            <a:lvl1pPr algn="r">
              <a:defRPr sz="1200"/>
            </a:lvl1pPr>
          </a:lstStyle>
          <a:p>
            <a:fld id="{791790ED-1DF1-4212-8CC0-393FE1A6898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520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</p:spPr>
        <p:txBody>
          <a:bodyPr lIns="91386" tIns="45690" rIns="91386" bIns="45690"/>
          <a:lstStyle/>
          <a:p>
            <a:pPr lvl="0"/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07846" y="4721940"/>
            <a:ext cx="4993110" cy="4473416"/>
          </a:xfrm>
          <a:prstGeom prst="rect">
            <a:avLst/>
          </a:prstGeom>
        </p:spPr>
        <p:txBody>
          <a:bodyPr lIns="91386" tIns="45690" rIns="91386" bIns="45690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776816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61750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5147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5147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5147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7768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783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0728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0130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7544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147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8085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4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7994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7119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035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27211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b="1" dirty="0" smtClean="0"/>
              <a:t>Die Wirkung der 15a-Vereinbarung im Jahr 2014</a:t>
            </a:r>
          </a:p>
          <a:p>
            <a:endParaRPr lang="de-AT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1200" dirty="0" smtClean="0"/>
              <a:t>Unter 3-jährige: 2.717 neue Betreuungsplätze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1200" dirty="0" smtClean="0"/>
              <a:t>3-6-jährige: 5.525 neue Betreuungsplätze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1200" dirty="0" smtClean="0"/>
              <a:t>Insgesamt 8.242 neue Betreuungsplätze</a:t>
            </a:r>
          </a:p>
          <a:p>
            <a:endParaRPr lang="de-AT" sz="1200" dirty="0" smtClean="0"/>
          </a:p>
          <a:p>
            <a:endParaRPr lang="de-AT" sz="1200" b="1" dirty="0" smtClean="0"/>
          </a:p>
          <a:p>
            <a:r>
              <a:rPr lang="de-DE" sz="1200" b="1" dirty="0" smtClean="0"/>
              <a:t>Ziele bis 2018: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200" dirty="0" smtClean="0"/>
              <a:t>12.000 neue Betreuungsplätze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200" dirty="0" smtClean="0"/>
              <a:t>20.000 neue VIF-konforme Plätze</a:t>
            </a:r>
            <a:r>
              <a:rPr kumimoji="0" lang="de-AT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Roman"/>
                <a:ea typeface="Avenir Roman"/>
                <a:cs typeface="Avenir Roman"/>
                <a:sym typeface="Arial Narrow"/>
              </a:rPr>
              <a:t>*</a:t>
            </a:r>
            <a:endParaRPr lang="de-DE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200" dirty="0" smtClean="0"/>
              <a:t>Qualitätskompass Elementarpädagogik</a:t>
            </a:r>
          </a:p>
          <a:p>
            <a:endParaRPr lang="de-AT" sz="1200" dirty="0" smtClean="0"/>
          </a:p>
          <a:p>
            <a:pPr marL="0" marR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Roman"/>
                <a:ea typeface="Avenir Roman"/>
                <a:cs typeface="Avenir Roman"/>
                <a:sym typeface="Arial Narrow"/>
              </a:rPr>
              <a:t>*VIF = Vereinbarkeitsindikator für</a:t>
            </a:r>
            <a:r>
              <a:rPr kumimoji="0" lang="de-AT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Roman"/>
                <a:ea typeface="Avenir Roman"/>
                <a:cs typeface="Avenir Roman"/>
                <a:sym typeface="Arial Narrow"/>
              </a:rPr>
              <a:t> Familien und Beruf</a:t>
            </a:r>
            <a:endParaRPr kumimoji="0" lang="de-AT" sz="1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venir Roman"/>
              <a:ea typeface="Avenir Roman"/>
              <a:cs typeface="Avenir Roman"/>
              <a:sym typeface="Arial Narrow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79945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024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762000" y="7352817"/>
            <a:ext cx="2924505" cy="193437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4588223" y="2334762"/>
            <a:ext cx="9464083" cy="6876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98" extrusionOk="0">
                <a:moveTo>
                  <a:pt x="12929" y="5"/>
                </a:moveTo>
                <a:cubicBezTo>
                  <a:pt x="11393" y="-60"/>
                  <a:pt x="9940" y="463"/>
                  <a:pt x="8533" y="1238"/>
                </a:cubicBezTo>
                <a:cubicBezTo>
                  <a:pt x="7163" y="1993"/>
                  <a:pt x="5820" y="2989"/>
                  <a:pt x="4570" y="4127"/>
                </a:cubicBezTo>
                <a:cubicBezTo>
                  <a:pt x="3636" y="4977"/>
                  <a:pt x="2727" y="5961"/>
                  <a:pt x="1950" y="7027"/>
                </a:cubicBezTo>
                <a:cubicBezTo>
                  <a:pt x="1625" y="7472"/>
                  <a:pt x="1325" y="7934"/>
                  <a:pt x="1045" y="8417"/>
                </a:cubicBezTo>
                <a:cubicBezTo>
                  <a:pt x="757" y="8911"/>
                  <a:pt x="489" y="9431"/>
                  <a:pt x="275" y="10018"/>
                </a:cubicBezTo>
                <a:cubicBezTo>
                  <a:pt x="127" y="10427"/>
                  <a:pt x="12" y="10861"/>
                  <a:pt x="1" y="11316"/>
                </a:cubicBezTo>
                <a:cubicBezTo>
                  <a:pt x="-16" y="12045"/>
                  <a:pt x="229" y="12721"/>
                  <a:pt x="526" y="13328"/>
                </a:cubicBezTo>
                <a:cubicBezTo>
                  <a:pt x="1232" y="14772"/>
                  <a:pt x="2147" y="15856"/>
                  <a:pt x="3154" y="16764"/>
                </a:cubicBezTo>
                <a:cubicBezTo>
                  <a:pt x="4177" y="17687"/>
                  <a:pt x="5303" y="18435"/>
                  <a:pt x="6477" y="19064"/>
                </a:cubicBezTo>
                <a:cubicBezTo>
                  <a:pt x="8495" y="20144"/>
                  <a:pt x="10756" y="20982"/>
                  <a:pt x="13014" y="21297"/>
                </a:cubicBezTo>
                <a:cubicBezTo>
                  <a:pt x="14760" y="21540"/>
                  <a:pt x="16586" y="21366"/>
                  <a:pt x="18099" y="20540"/>
                </a:cubicBezTo>
                <a:cubicBezTo>
                  <a:pt x="19545" y="19750"/>
                  <a:pt x="20672" y="18397"/>
                  <a:pt x="21149" y="16303"/>
                </a:cubicBezTo>
                <a:cubicBezTo>
                  <a:pt x="21268" y="15779"/>
                  <a:pt x="21328" y="15235"/>
                  <a:pt x="21357" y="14689"/>
                </a:cubicBezTo>
                <a:cubicBezTo>
                  <a:pt x="21584" y="10352"/>
                  <a:pt x="19971" y="6355"/>
                  <a:pt x="17767" y="3219"/>
                </a:cubicBezTo>
                <a:cubicBezTo>
                  <a:pt x="17135" y="2319"/>
                  <a:pt x="16447" y="1479"/>
                  <a:pt x="15648" y="913"/>
                </a:cubicBezTo>
                <a:cubicBezTo>
                  <a:pt x="14811" y="320"/>
                  <a:pt x="13883" y="46"/>
                  <a:pt x="12929" y="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01600">
            <a:solidFill>
              <a:srgbClr val="85007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2400" b="0">
                <a:solidFill>
                  <a:srgbClr val="85007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62000" y="762000"/>
            <a:ext cx="10922000" cy="3302000"/>
          </a:xfrm>
          <a:prstGeom prst="rect">
            <a:avLst/>
          </a:prstGeom>
        </p:spPr>
        <p:txBody>
          <a:bodyPr/>
          <a:lstStyle>
            <a:lvl1pPr>
              <a:defRPr sz="8000">
                <a:latin typeface="+mj-lt"/>
                <a:ea typeface="+mj-ea"/>
                <a:cs typeface="+mj-cs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 err="1">
                <a:solidFill>
                  <a:srgbClr val="850070"/>
                </a:solidFill>
              </a:rPr>
              <a:t>Titeltext</a:t>
            </a:r>
            <a:endParaRPr sz="8000" dirty="0">
              <a:solidFill>
                <a:srgbClr val="850070"/>
              </a:solidFill>
            </a:endParaRP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62000" y="3302000"/>
            <a:ext cx="10464800" cy="2343597"/>
          </a:xfrm>
          <a:prstGeom prst="rect">
            <a:avLst/>
          </a:prstGeom>
        </p:spPr>
        <p:txBody>
          <a:bodyPr/>
          <a:lstStyle>
            <a:lvl1pPr marL="0" indent="0" defTabSz="469900">
              <a:spcBef>
                <a:spcPts val="0"/>
              </a:spcBef>
              <a:buSzTx/>
              <a:buNone/>
              <a:defRPr sz="3400" b="1">
                <a:latin typeface="+mj-lt"/>
                <a:ea typeface="+mj-ea"/>
                <a:cs typeface="+mj-cs"/>
                <a:sym typeface="Arial Narrow"/>
              </a:defRPr>
            </a:lvl1pPr>
            <a:lvl2pPr marL="0" indent="0" defTabSz="469900">
              <a:spcBef>
                <a:spcPts val="0"/>
              </a:spcBef>
              <a:buSzTx/>
              <a:buNone/>
              <a:defRPr sz="3400" b="1">
                <a:latin typeface="+mj-lt"/>
                <a:ea typeface="+mj-ea"/>
                <a:cs typeface="+mj-cs"/>
                <a:sym typeface="Arial Narrow"/>
              </a:defRPr>
            </a:lvl2pPr>
            <a:lvl3pPr marL="0" indent="0" defTabSz="469900">
              <a:spcBef>
                <a:spcPts val="0"/>
              </a:spcBef>
              <a:buSzTx/>
              <a:buNone/>
              <a:defRPr sz="3400" b="1">
                <a:latin typeface="+mj-lt"/>
                <a:ea typeface="+mj-ea"/>
                <a:cs typeface="+mj-cs"/>
                <a:sym typeface="Arial Narrow"/>
              </a:defRPr>
            </a:lvl3pPr>
            <a:lvl4pPr marL="0" indent="0" defTabSz="469900">
              <a:spcBef>
                <a:spcPts val="0"/>
              </a:spcBef>
              <a:buSzTx/>
              <a:buNone/>
              <a:defRPr sz="3400" b="1">
                <a:latin typeface="+mj-lt"/>
                <a:ea typeface="+mj-ea"/>
                <a:cs typeface="+mj-cs"/>
                <a:sym typeface="Arial Narrow"/>
              </a:defRPr>
            </a:lvl4pPr>
            <a:lvl5pPr marL="0" indent="0" defTabSz="469900">
              <a:spcBef>
                <a:spcPts val="0"/>
              </a:spcBef>
              <a:buSzTx/>
              <a:buNone/>
              <a:defRPr sz="3400" b="1">
                <a:latin typeface="+mj-lt"/>
                <a:ea typeface="+mj-ea"/>
                <a:cs typeface="+mj-cs"/>
                <a:sym typeface="Arial Narrow"/>
              </a:defRPr>
            </a:lvl5pPr>
          </a:lstStyle>
          <a:p>
            <a:pPr lvl="0">
              <a:defRPr sz="1800" b="0"/>
            </a:pPr>
            <a:r>
              <a:rPr sz="3400" b="1"/>
              <a:t>Textebene 1</a:t>
            </a:r>
          </a:p>
          <a:p>
            <a:pPr lvl="1">
              <a:defRPr sz="1800" b="0"/>
            </a:pPr>
            <a:r>
              <a:rPr sz="3400" b="1"/>
              <a:t>Textebene 2</a:t>
            </a:r>
          </a:p>
          <a:p>
            <a:pPr lvl="2">
              <a:defRPr sz="1800" b="0"/>
            </a:pPr>
            <a:r>
              <a:rPr sz="3400" b="1"/>
              <a:t>Textebene 3</a:t>
            </a:r>
          </a:p>
          <a:p>
            <a:pPr lvl="3">
              <a:defRPr sz="1800" b="0"/>
            </a:pPr>
            <a:r>
              <a:rPr sz="3400" b="1"/>
              <a:t>Textebene 4</a:t>
            </a:r>
          </a:p>
          <a:p>
            <a:pPr lvl="4">
              <a:defRPr sz="1800" b="0"/>
            </a:pPr>
            <a:r>
              <a:rPr sz="3400" b="1"/>
              <a:t>Textebene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Numm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850070"/>
                </a:solidFill>
              </a:rPr>
              <a:t>Titeltext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AutoNum type="arabicPeriod"/>
            </a:lvl1pPr>
            <a:lvl2pPr>
              <a:buAutoNum type="arabicPeriod"/>
            </a:lvl2pPr>
            <a:lvl3pPr>
              <a:buAutoNum type="arabicPeriod"/>
            </a:lvl3pPr>
            <a:lvl4pPr>
              <a:buAutoNum type="arabicPeriod"/>
            </a:lvl4pPr>
            <a:lvl5pPr>
              <a:buAutoNum type="arabicPeriod"/>
            </a:lvl5pPr>
          </a:lstStyle>
          <a:p>
            <a:pPr lvl="0">
              <a:defRPr sz="1800"/>
            </a:pPr>
            <a:r>
              <a:rPr sz="2400"/>
              <a:t>Textebene 1</a:t>
            </a:r>
          </a:p>
          <a:p>
            <a:pPr lvl="1">
              <a:defRPr sz="1800"/>
            </a:pPr>
            <a:r>
              <a:rPr sz="2400"/>
              <a:t>Textebene 2</a:t>
            </a:r>
          </a:p>
          <a:p>
            <a:pPr lvl="2">
              <a:defRPr sz="1800"/>
            </a:pPr>
            <a:r>
              <a:rPr sz="2400"/>
              <a:t>Textebene 3</a:t>
            </a:r>
          </a:p>
          <a:p>
            <a:pPr lvl="3">
              <a:defRPr sz="1800"/>
            </a:pPr>
            <a:r>
              <a:rPr sz="2400"/>
              <a:t>Textebene 4</a:t>
            </a:r>
          </a:p>
          <a:p>
            <a:pPr lvl="4">
              <a:defRPr sz="1800"/>
            </a:pPr>
            <a:r>
              <a:rPr sz="2400"/>
              <a:t>Textebene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j_black.pdf"/>
          <p:cNvPicPr/>
          <p:nvPr/>
        </p:nvPicPr>
        <p:blipFill>
          <a:blip r:embed="rId2">
            <a:alphaModFix amt="10000"/>
            <a:extLst/>
          </a:blip>
          <a:stretch>
            <a:fillRect/>
          </a:stretch>
        </p:blipFill>
        <p:spPr>
          <a:xfrm>
            <a:off x="0" y="0"/>
            <a:ext cx="61722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850070"/>
                </a:solidFill>
              </a:rPr>
              <a:t>Titeltext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804443" y="2540000"/>
            <a:ext cx="7620001" cy="5080000"/>
          </a:xfrm>
          <a:prstGeom prst="rect">
            <a:avLst/>
          </a:prstGeom>
        </p:spPr>
        <p:txBody>
          <a:bodyPr>
            <a:noAutofit/>
          </a:bodyPr>
          <a:lstStyle>
            <a:lvl1pPr marL="1270000" indent="-1270000">
              <a:buSzPct val="200000"/>
              <a:buBlip>
                <a:blip r:embed="rId3"/>
              </a:buBlip>
            </a:lvl1pPr>
            <a:lvl2pPr marL="0" indent="1524000">
              <a:buSzTx/>
              <a:buNone/>
            </a:lvl2pPr>
            <a:lvl3pPr marL="0" indent="1778000">
              <a:buSzTx/>
              <a:buNone/>
            </a:lvl3pPr>
            <a:lvl4pPr marL="0" indent="2032000">
              <a:buSzTx/>
              <a:buNone/>
            </a:lvl4pPr>
            <a:lvl5pPr marL="0" indent="2286000">
              <a:buSzTx/>
              <a:buNone/>
            </a:lvl5pPr>
          </a:lstStyle>
          <a:p>
            <a:pPr lvl="0">
              <a:defRPr sz="1800"/>
            </a:pPr>
            <a:r>
              <a:rPr sz="2400"/>
              <a:t>Textebene 1</a:t>
            </a:r>
          </a:p>
          <a:p>
            <a:pPr lvl="1">
              <a:defRPr sz="1800"/>
            </a:pPr>
            <a:r>
              <a:rPr sz="2400"/>
              <a:t>Textebene 2</a:t>
            </a:r>
          </a:p>
          <a:p>
            <a:pPr lvl="2">
              <a:defRPr sz="1800"/>
            </a:pPr>
            <a:r>
              <a:rPr sz="2400"/>
              <a:t>Textebene 3</a:t>
            </a:r>
          </a:p>
          <a:p>
            <a:pPr lvl="3">
              <a:defRPr sz="1800"/>
            </a:pPr>
            <a:r>
              <a:rPr sz="2400"/>
              <a:t>Textebene 4</a:t>
            </a:r>
          </a:p>
          <a:p>
            <a:pPr lvl="4">
              <a:defRPr sz="1800"/>
            </a:pPr>
            <a:r>
              <a:rPr sz="2400"/>
              <a:t>Textebene 5</a:t>
            </a:r>
          </a:p>
        </p:txBody>
      </p:sp>
      <p:pic>
        <p:nvPicPr>
          <p:cNvPr id="36" name="bmfi_Logo_rechts_4c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7960" y="8494755"/>
            <a:ext cx="3739491" cy="7352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Nummer &amp;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fj_black.pdf"/>
          <p:cNvPicPr/>
          <p:nvPr/>
        </p:nvPicPr>
        <p:blipFill>
          <a:blip r:embed="rId2">
            <a:alphaModFix amt="10000"/>
            <a:extLst/>
          </a:blip>
          <a:stretch>
            <a:fillRect/>
          </a:stretch>
        </p:blipFill>
        <p:spPr>
          <a:xfrm>
            <a:off x="0" y="0"/>
            <a:ext cx="61722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850070"/>
                </a:solidFill>
              </a:rPr>
              <a:t>Titeltext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AutoNum type="arabicPeriod"/>
            </a:lvl1pPr>
            <a:lvl2pPr>
              <a:buAutoNum type="arabicPeriod"/>
            </a:lvl2pPr>
            <a:lvl3pPr>
              <a:buAutoNum type="arabicPeriod"/>
            </a:lvl3pPr>
            <a:lvl4pPr>
              <a:buAutoNum type="arabicPeriod"/>
            </a:lvl4pPr>
            <a:lvl5pPr>
              <a:buAutoNum type="arabicPeriod"/>
            </a:lvl5pPr>
          </a:lstStyle>
          <a:p>
            <a:pPr lvl="0">
              <a:defRPr sz="1800"/>
            </a:pPr>
            <a:r>
              <a:rPr sz="2400"/>
              <a:t>Textebene 1</a:t>
            </a:r>
          </a:p>
          <a:p>
            <a:pPr lvl="1">
              <a:defRPr sz="1800"/>
            </a:pPr>
            <a:r>
              <a:rPr sz="2400"/>
              <a:t>Textebene 2</a:t>
            </a:r>
          </a:p>
          <a:p>
            <a:pPr lvl="2">
              <a:defRPr sz="1800"/>
            </a:pPr>
            <a:r>
              <a:rPr sz="2400"/>
              <a:t>Textebene 3</a:t>
            </a:r>
          </a:p>
          <a:p>
            <a:pPr lvl="3">
              <a:defRPr sz="1800"/>
            </a:pPr>
            <a:r>
              <a:rPr sz="2400"/>
              <a:t>Textebene 4</a:t>
            </a:r>
          </a:p>
          <a:p>
            <a:pPr lvl="4">
              <a:defRPr sz="1800"/>
            </a:pPr>
            <a:r>
              <a:rPr sz="2400"/>
              <a:t>Textebene 5</a:t>
            </a:r>
          </a:p>
        </p:txBody>
      </p:sp>
      <p:pic>
        <p:nvPicPr>
          <p:cNvPr id="46" name="bmfi_Logo_rechts_4c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7960" y="8494755"/>
            <a:ext cx="3739491" cy="73526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 flipH="1">
            <a:off x="306122" y="6029125"/>
            <a:ext cx="5741114" cy="4171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98" extrusionOk="0">
                <a:moveTo>
                  <a:pt x="12929" y="6"/>
                </a:moveTo>
                <a:cubicBezTo>
                  <a:pt x="11393" y="-60"/>
                  <a:pt x="9940" y="463"/>
                  <a:pt x="8533" y="1238"/>
                </a:cubicBezTo>
                <a:cubicBezTo>
                  <a:pt x="7163" y="1993"/>
                  <a:pt x="5820" y="2989"/>
                  <a:pt x="4570" y="4127"/>
                </a:cubicBezTo>
                <a:cubicBezTo>
                  <a:pt x="3636" y="4977"/>
                  <a:pt x="2727" y="5961"/>
                  <a:pt x="1950" y="7027"/>
                </a:cubicBezTo>
                <a:cubicBezTo>
                  <a:pt x="1625" y="7472"/>
                  <a:pt x="1325" y="7934"/>
                  <a:pt x="1045" y="8417"/>
                </a:cubicBezTo>
                <a:cubicBezTo>
                  <a:pt x="757" y="8911"/>
                  <a:pt x="489" y="9431"/>
                  <a:pt x="275" y="10018"/>
                </a:cubicBezTo>
                <a:cubicBezTo>
                  <a:pt x="127" y="10427"/>
                  <a:pt x="12" y="10861"/>
                  <a:pt x="1" y="11316"/>
                </a:cubicBezTo>
                <a:cubicBezTo>
                  <a:pt x="-16" y="12045"/>
                  <a:pt x="229" y="12721"/>
                  <a:pt x="526" y="13328"/>
                </a:cubicBezTo>
                <a:cubicBezTo>
                  <a:pt x="1232" y="14772"/>
                  <a:pt x="2147" y="15856"/>
                  <a:pt x="3154" y="16764"/>
                </a:cubicBezTo>
                <a:cubicBezTo>
                  <a:pt x="4177" y="17687"/>
                  <a:pt x="5303" y="18435"/>
                  <a:pt x="6477" y="19064"/>
                </a:cubicBezTo>
                <a:cubicBezTo>
                  <a:pt x="8495" y="20144"/>
                  <a:pt x="10756" y="20982"/>
                  <a:pt x="13014" y="21297"/>
                </a:cubicBezTo>
                <a:cubicBezTo>
                  <a:pt x="14760" y="21540"/>
                  <a:pt x="16586" y="21366"/>
                  <a:pt x="18099" y="20540"/>
                </a:cubicBezTo>
                <a:cubicBezTo>
                  <a:pt x="19545" y="19750"/>
                  <a:pt x="20672" y="18397"/>
                  <a:pt x="21149" y="16303"/>
                </a:cubicBezTo>
                <a:cubicBezTo>
                  <a:pt x="21268" y="15779"/>
                  <a:pt x="21328" y="15235"/>
                  <a:pt x="21357" y="14689"/>
                </a:cubicBezTo>
                <a:cubicBezTo>
                  <a:pt x="21584" y="10352"/>
                  <a:pt x="19971" y="6355"/>
                  <a:pt x="17767" y="3219"/>
                </a:cubicBezTo>
                <a:cubicBezTo>
                  <a:pt x="17135" y="2319"/>
                  <a:pt x="16447" y="1479"/>
                  <a:pt x="15648" y="913"/>
                </a:cubicBezTo>
                <a:cubicBezTo>
                  <a:pt x="14811" y="320"/>
                  <a:pt x="13883" y="46"/>
                  <a:pt x="12929" y="6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5400">
            <a:solidFill>
              <a:srgbClr val="85007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2400" b="0">
                <a:solidFill>
                  <a:srgbClr val="85007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Nummer &amp;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fj_black.pdf"/>
          <p:cNvPicPr/>
          <p:nvPr/>
        </p:nvPicPr>
        <p:blipFill>
          <a:blip r:embed="rId2">
            <a:alphaModFix amt="10000"/>
            <a:extLst/>
          </a:blip>
          <a:stretch>
            <a:fillRect/>
          </a:stretch>
        </p:blipFill>
        <p:spPr>
          <a:xfrm>
            <a:off x="0" y="0"/>
            <a:ext cx="61722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850070"/>
                </a:solidFill>
              </a:rPr>
              <a:t>Titeltext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AutoNum type="arabicPeriod"/>
            </a:lvl1pPr>
            <a:lvl2pPr>
              <a:buAutoNum type="arabicPeriod"/>
            </a:lvl2pPr>
            <a:lvl3pPr>
              <a:buAutoNum type="arabicPeriod"/>
            </a:lvl3pPr>
            <a:lvl4pPr>
              <a:buAutoNum type="arabicPeriod"/>
            </a:lvl4pPr>
            <a:lvl5pPr>
              <a:buAutoNum type="arabicPeriod"/>
            </a:lvl5pPr>
          </a:lstStyle>
          <a:p>
            <a:pPr lvl="0">
              <a:defRPr sz="1800"/>
            </a:pPr>
            <a:r>
              <a:rPr sz="2400"/>
              <a:t>Textebene 1</a:t>
            </a:r>
          </a:p>
          <a:p>
            <a:pPr lvl="1">
              <a:defRPr sz="1800"/>
            </a:pPr>
            <a:r>
              <a:rPr sz="2400"/>
              <a:t>Textebene 2</a:t>
            </a:r>
          </a:p>
          <a:p>
            <a:pPr lvl="2">
              <a:defRPr sz="1800"/>
            </a:pPr>
            <a:r>
              <a:rPr sz="2400"/>
              <a:t>Textebene 3</a:t>
            </a:r>
          </a:p>
          <a:p>
            <a:pPr lvl="3">
              <a:defRPr sz="1800"/>
            </a:pPr>
            <a:r>
              <a:rPr sz="2400"/>
              <a:t>Textebene 4</a:t>
            </a:r>
          </a:p>
          <a:p>
            <a:pPr lvl="4">
              <a:defRPr sz="1800"/>
            </a:pPr>
            <a:r>
              <a:rPr sz="2400"/>
              <a:t>Textebene 5</a:t>
            </a:r>
          </a:p>
        </p:txBody>
      </p:sp>
      <p:pic>
        <p:nvPicPr>
          <p:cNvPr id="52" name="bmfi_Logo_rechts_4c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7960" y="8494755"/>
            <a:ext cx="3739491" cy="73526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 flipH="1">
            <a:off x="306122" y="6029125"/>
            <a:ext cx="5741114" cy="4171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98" extrusionOk="0">
                <a:moveTo>
                  <a:pt x="12929" y="6"/>
                </a:moveTo>
                <a:cubicBezTo>
                  <a:pt x="11393" y="-60"/>
                  <a:pt x="9940" y="463"/>
                  <a:pt x="8533" y="1238"/>
                </a:cubicBezTo>
                <a:cubicBezTo>
                  <a:pt x="7163" y="1993"/>
                  <a:pt x="5820" y="2989"/>
                  <a:pt x="4570" y="4127"/>
                </a:cubicBezTo>
                <a:cubicBezTo>
                  <a:pt x="3636" y="4977"/>
                  <a:pt x="2727" y="5961"/>
                  <a:pt x="1950" y="7027"/>
                </a:cubicBezTo>
                <a:cubicBezTo>
                  <a:pt x="1625" y="7472"/>
                  <a:pt x="1325" y="7934"/>
                  <a:pt x="1045" y="8417"/>
                </a:cubicBezTo>
                <a:cubicBezTo>
                  <a:pt x="757" y="8911"/>
                  <a:pt x="489" y="9431"/>
                  <a:pt x="275" y="10018"/>
                </a:cubicBezTo>
                <a:cubicBezTo>
                  <a:pt x="127" y="10427"/>
                  <a:pt x="12" y="10861"/>
                  <a:pt x="1" y="11316"/>
                </a:cubicBezTo>
                <a:cubicBezTo>
                  <a:pt x="-16" y="12045"/>
                  <a:pt x="229" y="12721"/>
                  <a:pt x="526" y="13328"/>
                </a:cubicBezTo>
                <a:cubicBezTo>
                  <a:pt x="1232" y="14772"/>
                  <a:pt x="2147" y="15856"/>
                  <a:pt x="3154" y="16764"/>
                </a:cubicBezTo>
                <a:cubicBezTo>
                  <a:pt x="4177" y="17687"/>
                  <a:pt x="5303" y="18435"/>
                  <a:pt x="6477" y="19064"/>
                </a:cubicBezTo>
                <a:cubicBezTo>
                  <a:pt x="8495" y="20144"/>
                  <a:pt x="10756" y="20982"/>
                  <a:pt x="13014" y="21297"/>
                </a:cubicBezTo>
                <a:cubicBezTo>
                  <a:pt x="14760" y="21540"/>
                  <a:pt x="16586" y="21366"/>
                  <a:pt x="18099" y="20540"/>
                </a:cubicBezTo>
                <a:cubicBezTo>
                  <a:pt x="19545" y="19750"/>
                  <a:pt x="20672" y="18397"/>
                  <a:pt x="21149" y="16303"/>
                </a:cubicBezTo>
                <a:cubicBezTo>
                  <a:pt x="21268" y="15779"/>
                  <a:pt x="21328" y="15235"/>
                  <a:pt x="21357" y="14689"/>
                </a:cubicBezTo>
                <a:cubicBezTo>
                  <a:pt x="21584" y="10352"/>
                  <a:pt x="19971" y="6355"/>
                  <a:pt x="17767" y="3219"/>
                </a:cubicBezTo>
                <a:cubicBezTo>
                  <a:pt x="17135" y="2319"/>
                  <a:pt x="16447" y="1479"/>
                  <a:pt x="15648" y="913"/>
                </a:cubicBezTo>
                <a:cubicBezTo>
                  <a:pt x="14811" y="320"/>
                  <a:pt x="13883" y="46"/>
                  <a:pt x="12929" y="6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5400">
            <a:solidFill>
              <a:srgbClr val="85007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2400" b="0">
                <a:solidFill>
                  <a:srgbClr val="85007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W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fj_black.pdf"/>
          <p:cNvPicPr/>
          <p:nvPr/>
        </p:nvPicPr>
        <p:blipFill>
          <a:blip r:embed="rId2">
            <a:alphaModFix amt="10000"/>
            <a:extLst/>
          </a:blip>
          <a:stretch>
            <a:fillRect/>
          </a:stretch>
        </p:blipFill>
        <p:spPr>
          <a:xfrm>
            <a:off x="0" y="0"/>
            <a:ext cx="61722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 dirty="0" err="1">
                <a:solidFill>
                  <a:srgbClr val="850070"/>
                </a:solidFill>
              </a:rPr>
              <a:t>Titeltext</a:t>
            </a:r>
            <a:endParaRPr sz="5600" dirty="0">
              <a:solidFill>
                <a:srgbClr val="850070"/>
              </a:solidFill>
            </a:endParaRPr>
          </a:p>
        </p:txBody>
      </p:sp>
      <p:pic>
        <p:nvPicPr>
          <p:cNvPr id="68" name="bmfi_Logo_rechts_4c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7960" y="8494755"/>
            <a:ext cx="3739491" cy="735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audi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92298" y="1828476"/>
            <a:ext cx="6820204" cy="6096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fj_black.pdf"/>
          <p:cNvPicPr/>
          <p:nvPr/>
        </p:nvPicPr>
        <p:blipFill>
          <a:blip r:embed="rId2">
            <a:alphaModFix amt="10000"/>
            <a:extLst/>
          </a:blip>
          <a:stretch>
            <a:fillRect/>
          </a:stretch>
        </p:blipFill>
        <p:spPr>
          <a:xfrm>
            <a:off x="0" y="0"/>
            <a:ext cx="61722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762000" y="7352817"/>
            <a:ext cx="2924505" cy="193437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762000" y="762000"/>
            <a:ext cx="10922000" cy="3302000"/>
          </a:xfrm>
          <a:prstGeom prst="rect">
            <a:avLst/>
          </a:prstGeom>
        </p:spPr>
        <p:txBody>
          <a:bodyPr/>
          <a:lstStyle>
            <a:lvl1pPr>
              <a:defRPr sz="8000">
                <a:latin typeface="+mj-lt"/>
                <a:ea typeface="+mj-ea"/>
                <a:cs typeface="+mj-cs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 err="1">
                <a:solidFill>
                  <a:srgbClr val="850070"/>
                </a:solidFill>
              </a:rPr>
              <a:t>Titeltext</a:t>
            </a:r>
            <a:endParaRPr sz="8000" dirty="0">
              <a:solidFill>
                <a:srgbClr val="85007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utline_muster.pdf"/>
          <p:cNvPicPr/>
          <p:nvPr/>
        </p:nvPicPr>
        <p:blipFill>
          <a:blip r:embed="rId10">
            <a:extLst/>
          </a:blip>
          <a:srcRect b="50000"/>
          <a:stretch>
            <a:fillRect/>
          </a:stretch>
        </p:blipFill>
        <p:spPr>
          <a:xfrm>
            <a:off x="113475" y="7727846"/>
            <a:ext cx="8521434" cy="2025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utline_muster.pdf"/>
          <p:cNvPicPr/>
          <p:nvPr/>
        </p:nvPicPr>
        <p:blipFill>
          <a:blip r:embed="rId10">
            <a:extLst/>
          </a:blip>
          <a:srcRect l="12081" b="55642"/>
          <a:stretch>
            <a:fillRect/>
          </a:stretch>
        </p:blipFill>
        <p:spPr>
          <a:xfrm>
            <a:off x="0" y="7956446"/>
            <a:ext cx="7491909" cy="1797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fj_black.pdf"/>
          <p:cNvPicPr/>
          <p:nvPr/>
        </p:nvPicPr>
        <p:blipFill>
          <a:blip r:embed="rId11">
            <a:alphaModFix amt="10000"/>
            <a:extLst/>
          </a:blip>
          <a:stretch>
            <a:fillRect/>
          </a:stretch>
        </p:blipFill>
        <p:spPr>
          <a:xfrm>
            <a:off x="0" y="0"/>
            <a:ext cx="61722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2000" y="889000"/>
            <a:ext cx="109220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 dirty="0" err="1">
                <a:solidFill>
                  <a:srgbClr val="850070"/>
                </a:solidFill>
              </a:rPr>
              <a:t>Titeltext</a:t>
            </a:r>
            <a:endParaRPr sz="5600" dirty="0">
              <a:solidFill>
                <a:srgbClr val="850070"/>
              </a:solidFill>
            </a:endParaRP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804443" y="2540000"/>
            <a:ext cx="8255001" cy="5082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 dirty="0" err="1"/>
              <a:t>Textebene</a:t>
            </a:r>
            <a:r>
              <a:rPr sz="2400" dirty="0"/>
              <a:t> 1</a:t>
            </a:r>
          </a:p>
          <a:p>
            <a:pPr lvl="1">
              <a:defRPr sz="1800"/>
            </a:pPr>
            <a:r>
              <a:rPr sz="2400" dirty="0" err="1"/>
              <a:t>Textebene</a:t>
            </a:r>
            <a:r>
              <a:rPr sz="2400" dirty="0"/>
              <a:t> 2</a:t>
            </a:r>
          </a:p>
          <a:p>
            <a:pPr lvl="2">
              <a:defRPr sz="1800"/>
            </a:pPr>
            <a:r>
              <a:rPr sz="2400" dirty="0" err="1"/>
              <a:t>Textebene</a:t>
            </a:r>
            <a:r>
              <a:rPr sz="2400" dirty="0"/>
              <a:t> 3</a:t>
            </a:r>
          </a:p>
          <a:p>
            <a:pPr lvl="3">
              <a:defRPr sz="1800"/>
            </a:pPr>
            <a:r>
              <a:rPr sz="2400" dirty="0" err="1"/>
              <a:t>Textebene</a:t>
            </a:r>
            <a:r>
              <a:rPr sz="2400" dirty="0"/>
              <a:t> 4</a:t>
            </a:r>
          </a:p>
          <a:p>
            <a:pPr lvl="4">
              <a:defRPr sz="1800"/>
            </a:pPr>
            <a:r>
              <a:rPr sz="2400" dirty="0" err="1"/>
              <a:t>Textebene</a:t>
            </a:r>
            <a:r>
              <a:rPr sz="2400" dirty="0"/>
              <a:t> 5</a:t>
            </a:r>
          </a:p>
        </p:txBody>
      </p:sp>
      <p:sp>
        <p:nvSpPr>
          <p:cNvPr id="7" name="Shape 7"/>
          <p:cNvSpPr/>
          <p:nvPr/>
        </p:nvSpPr>
        <p:spPr>
          <a:xfrm flipH="1">
            <a:off x="306122" y="8200094"/>
            <a:ext cx="2753032" cy="2000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98" extrusionOk="0">
                <a:moveTo>
                  <a:pt x="12929" y="6"/>
                </a:moveTo>
                <a:cubicBezTo>
                  <a:pt x="11393" y="-60"/>
                  <a:pt x="9940" y="463"/>
                  <a:pt x="8533" y="1238"/>
                </a:cubicBezTo>
                <a:cubicBezTo>
                  <a:pt x="7163" y="1993"/>
                  <a:pt x="5820" y="2989"/>
                  <a:pt x="4570" y="4127"/>
                </a:cubicBezTo>
                <a:cubicBezTo>
                  <a:pt x="3636" y="4977"/>
                  <a:pt x="2727" y="5961"/>
                  <a:pt x="1950" y="7027"/>
                </a:cubicBezTo>
                <a:cubicBezTo>
                  <a:pt x="1625" y="7472"/>
                  <a:pt x="1325" y="7934"/>
                  <a:pt x="1045" y="8417"/>
                </a:cubicBezTo>
                <a:cubicBezTo>
                  <a:pt x="757" y="8911"/>
                  <a:pt x="489" y="9431"/>
                  <a:pt x="275" y="10018"/>
                </a:cubicBezTo>
                <a:cubicBezTo>
                  <a:pt x="127" y="10427"/>
                  <a:pt x="12" y="10861"/>
                  <a:pt x="1" y="11316"/>
                </a:cubicBezTo>
                <a:cubicBezTo>
                  <a:pt x="-16" y="12045"/>
                  <a:pt x="229" y="12721"/>
                  <a:pt x="526" y="13328"/>
                </a:cubicBezTo>
                <a:cubicBezTo>
                  <a:pt x="1232" y="14772"/>
                  <a:pt x="2147" y="15856"/>
                  <a:pt x="3154" y="16764"/>
                </a:cubicBezTo>
                <a:cubicBezTo>
                  <a:pt x="4177" y="17687"/>
                  <a:pt x="5303" y="18435"/>
                  <a:pt x="6477" y="19064"/>
                </a:cubicBezTo>
                <a:cubicBezTo>
                  <a:pt x="8495" y="20144"/>
                  <a:pt x="10756" y="20982"/>
                  <a:pt x="13014" y="21297"/>
                </a:cubicBezTo>
                <a:cubicBezTo>
                  <a:pt x="14760" y="21540"/>
                  <a:pt x="16586" y="21366"/>
                  <a:pt x="18099" y="20540"/>
                </a:cubicBezTo>
                <a:cubicBezTo>
                  <a:pt x="19545" y="19750"/>
                  <a:pt x="20672" y="18397"/>
                  <a:pt x="21149" y="16303"/>
                </a:cubicBezTo>
                <a:cubicBezTo>
                  <a:pt x="21268" y="15779"/>
                  <a:pt x="21328" y="15235"/>
                  <a:pt x="21357" y="14689"/>
                </a:cubicBezTo>
                <a:cubicBezTo>
                  <a:pt x="21584" y="10352"/>
                  <a:pt x="19971" y="6355"/>
                  <a:pt x="17767" y="3219"/>
                </a:cubicBezTo>
                <a:cubicBezTo>
                  <a:pt x="17135" y="2319"/>
                  <a:pt x="16447" y="1479"/>
                  <a:pt x="15648" y="913"/>
                </a:cubicBezTo>
                <a:cubicBezTo>
                  <a:pt x="14811" y="320"/>
                  <a:pt x="13883" y="46"/>
                  <a:pt x="12929" y="6"/>
                </a:cubicBez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w="25400">
            <a:solidFill>
              <a:srgbClr val="85007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2400" b="0">
                <a:solidFill>
                  <a:srgbClr val="85007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3388554" y="7778658"/>
            <a:ext cx="1971207" cy="1432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98" extrusionOk="0">
                <a:moveTo>
                  <a:pt x="12929" y="5"/>
                </a:moveTo>
                <a:cubicBezTo>
                  <a:pt x="11393" y="-60"/>
                  <a:pt x="9940" y="463"/>
                  <a:pt x="8533" y="1238"/>
                </a:cubicBezTo>
                <a:cubicBezTo>
                  <a:pt x="7163" y="1993"/>
                  <a:pt x="5820" y="2989"/>
                  <a:pt x="4570" y="4127"/>
                </a:cubicBezTo>
                <a:cubicBezTo>
                  <a:pt x="3636" y="4977"/>
                  <a:pt x="2727" y="5961"/>
                  <a:pt x="1950" y="7027"/>
                </a:cubicBezTo>
                <a:cubicBezTo>
                  <a:pt x="1625" y="7472"/>
                  <a:pt x="1325" y="7934"/>
                  <a:pt x="1045" y="8417"/>
                </a:cubicBezTo>
                <a:cubicBezTo>
                  <a:pt x="757" y="8911"/>
                  <a:pt x="489" y="9431"/>
                  <a:pt x="275" y="10018"/>
                </a:cubicBezTo>
                <a:cubicBezTo>
                  <a:pt x="127" y="10427"/>
                  <a:pt x="12" y="10861"/>
                  <a:pt x="1" y="11316"/>
                </a:cubicBezTo>
                <a:cubicBezTo>
                  <a:pt x="-16" y="12045"/>
                  <a:pt x="229" y="12721"/>
                  <a:pt x="526" y="13328"/>
                </a:cubicBezTo>
                <a:cubicBezTo>
                  <a:pt x="1232" y="14772"/>
                  <a:pt x="2147" y="15856"/>
                  <a:pt x="3154" y="16764"/>
                </a:cubicBezTo>
                <a:cubicBezTo>
                  <a:pt x="4177" y="17687"/>
                  <a:pt x="5303" y="18435"/>
                  <a:pt x="6477" y="19064"/>
                </a:cubicBezTo>
                <a:cubicBezTo>
                  <a:pt x="8495" y="20144"/>
                  <a:pt x="10756" y="20982"/>
                  <a:pt x="13014" y="21297"/>
                </a:cubicBezTo>
                <a:cubicBezTo>
                  <a:pt x="14760" y="21540"/>
                  <a:pt x="16586" y="21366"/>
                  <a:pt x="18099" y="20540"/>
                </a:cubicBezTo>
                <a:cubicBezTo>
                  <a:pt x="19545" y="19750"/>
                  <a:pt x="20672" y="18397"/>
                  <a:pt x="21149" y="16303"/>
                </a:cubicBezTo>
                <a:cubicBezTo>
                  <a:pt x="21268" y="15779"/>
                  <a:pt x="21328" y="15235"/>
                  <a:pt x="21357" y="14689"/>
                </a:cubicBezTo>
                <a:cubicBezTo>
                  <a:pt x="21584" y="10352"/>
                  <a:pt x="19971" y="6355"/>
                  <a:pt x="17767" y="3219"/>
                </a:cubicBezTo>
                <a:cubicBezTo>
                  <a:pt x="17135" y="2319"/>
                  <a:pt x="16447" y="1479"/>
                  <a:pt x="15648" y="913"/>
                </a:cubicBezTo>
                <a:cubicBezTo>
                  <a:pt x="14811" y="320"/>
                  <a:pt x="13883" y="46"/>
                  <a:pt x="12929" y="5"/>
                </a:cubicBez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 w="25400">
            <a:solidFill>
              <a:srgbClr val="85007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2400" b="0">
                <a:solidFill>
                  <a:srgbClr val="85007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5418853">
            <a:off x="5402089" y="8554078"/>
            <a:ext cx="2370634" cy="1737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98" extrusionOk="0">
                <a:moveTo>
                  <a:pt x="12929" y="6"/>
                </a:moveTo>
                <a:cubicBezTo>
                  <a:pt x="11393" y="-60"/>
                  <a:pt x="9940" y="463"/>
                  <a:pt x="8533" y="1238"/>
                </a:cubicBezTo>
                <a:cubicBezTo>
                  <a:pt x="7163" y="1993"/>
                  <a:pt x="5820" y="2989"/>
                  <a:pt x="4570" y="4127"/>
                </a:cubicBezTo>
                <a:cubicBezTo>
                  <a:pt x="3636" y="4977"/>
                  <a:pt x="2727" y="5961"/>
                  <a:pt x="1950" y="7027"/>
                </a:cubicBezTo>
                <a:cubicBezTo>
                  <a:pt x="1625" y="7472"/>
                  <a:pt x="1325" y="7934"/>
                  <a:pt x="1045" y="8417"/>
                </a:cubicBezTo>
                <a:cubicBezTo>
                  <a:pt x="757" y="8911"/>
                  <a:pt x="489" y="9431"/>
                  <a:pt x="275" y="10018"/>
                </a:cubicBezTo>
                <a:cubicBezTo>
                  <a:pt x="127" y="10427"/>
                  <a:pt x="12" y="10861"/>
                  <a:pt x="1" y="11316"/>
                </a:cubicBezTo>
                <a:cubicBezTo>
                  <a:pt x="-16" y="12045"/>
                  <a:pt x="229" y="12721"/>
                  <a:pt x="526" y="13328"/>
                </a:cubicBezTo>
                <a:cubicBezTo>
                  <a:pt x="1232" y="14772"/>
                  <a:pt x="2147" y="15856"/>
                  <a:pt x="3154" y="16764"/>
                </a:cubicBezTo>
                <a:cubicBezTo>
                  <a:pt x="4177" y="17687"/>
                  <a:pt x="5303" y="18435"/>
                  <a:pt x="6477" y="19064"/>
                </a:cubicBezTo>
                <a:cubicBezTo>
                  <a:pt x="8495" y="20144"/>
                  <a:pt x="10756" y="20982"/>
                  <a:pt x="13014" y="21297"/>
                </a:cubicBezTo>
                <a:cubicBezTo>
                  <a:pt x="14760" y="21540"/>
                  <a:pt x="16586" y="21366"/>
                  <a:pt x="18099" y="20540"/>
                </a:cubicBezTo>
                <a:cubicBezTo>
                  <a:pt x="19545" y="19750"/>
                  <a:pt x="20672" y="18397"/>
                  <a:pt x="21149" y="16303"/>
                </a:cubicBezTo>
                <a:cubicBezTo>
                  <a:pt x="21268" y="15779"/>
                  <a:pt x="21328" y="15235"/>
                  <a:pt x="21357" y="14689"/>
                </a:cubicBezTo>
                <a:cubicBezTo>
                  <a:pt x="21584" y="10352"/>
                  <a:pt x="19971" y="6355"/>
                  <a:pt x="17767" y="3219"/>
                </a:cubicBezTo>
                <a:cubicBezTo>
                  <a:pt x="17135" y="2319"/>
                  <a:pt x="16447" y="1479"/>
                  <a:pt x="15648" y="913"/>
                </a:cubicBezTo>
                <a:cubicBezTo>
                  <a:pt x="14811" y="320"/>
                  <a:pt x="13883" y="46"/>
                  <a:pt x="12929" y="6"/>
                </a:cubicBezTo>
                <a:close/>
              </a:path>
            </a:pathLst>
          </a:custGeom>
          <a:blipFill dpi="0" rotWithShape="1">
            <a:blip r:embed="rId14"/>
            <a:srcRect/>
            <a:stretch>
              <a:fillRect l="2000" t="-28000" r="8000" b="-33000"/>
            </a:stretch>
          </a:blipFill>
          <a:ln w="25400">
            <a:solidFill>
              <a:srgbClr val="85007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2400" b="0">
                <a:solidFill>
                  <a:srgbClr val="85007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10" name="bmfi_Logo_rechts_4c.pd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877960" y="8494755"/>
            <a:ext cx="3739491" cy="735261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6" r:id="rId4"/>
    <p:sldLayoutId id="2147483657" r:id="rId5"/>
    <p:sldLayoutId id="2147483660" r:id="rId6"/>
    <p:sldLayoutId id="2147483661" r:id="rId7"/>
    <p:sldLayoutId id="2147483662" r:id="rId8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defTabSz="584200">
        <a:defRPr sz="5600" b="1">
          <a:solidFill>
            <a:srgbClr val="850070"/>
          </a:solidFill>
          <a:latin typeface="+mj-lt"/>
          <a:ea typeface="Arial Narrow Bold"/>
          <a:cs typeface="Arial Narrow Bold"/>
          <a:sym typeface="Arial Narrow Bold"/>
        </a:defRPr>
      </a:lvl1pPr>
      <a:lvl2pPr indent="228600" defTabSz="584200">
        <a:defRPr sz="5600">
          <a:solidFill>
            <a:srgbClr val="850070"/>
          </a:solidFill>
          <a:latin typeface="Arial Narrow Bold"/>
          <a:ea typeface="Arial Narrow Bold"/>
          <a:cs typeface="Arial Narrow Bold"/>
          <a:sym typeface="Arial Narrow Bold"/>
        </a:defRPr>
      </a:lvl2pPr>
      <a:lvl3pPr indent="457200" defTabSz="584200">
        <a:defRPr sz="5600">
          <a:solidFill>
            <a:srgbClr val="850070"/>
          </a:solidFill>
          <a:latin typeface="Arial Narrow Bold"/>
          <a:ea typeface="Arial Narrow Bold"/>
          <a:cs typeface="Arial Narrow Bold"/>
          <a:sym typeface="Arial Narrow Bold"/>
        </a:defRPr>
      </a:lvl3pPr>
      <a:lvl4pPr indent="685800" defTabSz="584200">
        <a:defRPr sz="5600">
          <a:solidFill>
            <a:srgbClr val="850070"/>
          </a:solidFill>
          <a:latin typeface="Arial Narrow Bold"/>
          <a:ea typeface="Arial Narrow Bold"/>
          <a:cs typeface="Arial Narrow Bold"/>
          <a:sym typeface="Arial Narrow Bold"/>
        </a:defRPr>
      </a:lvl4pPr>
      <a:lvl5pPr indent="914400" defTabSz="584200">
        <a:defRPr sz="5600">
          <a:solidFill>
            <a:srgbClr val="850070"/>
          </a:solidFill>
          <a:latin typeface="Arial Narrow Bold"/>
          <a:ea typeface="Arial Narrow Bold"/>
          <a:cs typeface="Arial Narrow Bold"/>
          <a:sym typeface="Arial Narrow Bold"/>
        </a:defRPr>
      </a:lvl5pPr>
      <a:lvl6pPr indent="1143000" defTabSz="584200">
        <a:defRPr sz="5600">
          <a:solidFill>
            <a:srgbClr val="850070"/>
          </a:solidFill>
          <a:latin typeface="Arial Narrow Bold"/>
          <a:ea typeface="Arial Narrow Bold"/>
          <a:cs typeface="Arial Narrow Bold"/>
          <a:sym typeface="Arial Narrow Bold"/>
        </a:defRPr>
      </a:lvl6pPr>
      <a:lvl7pPr indent="1371600" defTabSz="584200">
        <a:defRPr sz="5600">
          <a:solidFill>
            <a:srgbClr val="850070"/>
          </a:solidFill>
          <a:latin typeface="Arial Narrow Bold"/>
          <a:ea typeface="Arial Narrow Bold"/>
          <a:cs typeface="Arial Narrow Bold"/>
          <a:sym typeface="Arial Narrow Bold"/>
        </a:defRPr>
      </a:lvl7pPr>
      <a:lvl8pPr indent="1600200" defTabSz="584200">
        <a:defRPr sz="5600">
          <a:solidFill>
            <a:srgbClr val="850070"/>
          </a:solidFill>
          <a:latin typeface="Arial Narrow Bold"/>
          <a:ea typeface="Arial Narrow Bold"/>
          <a:cs typeface="Arial Narrow Bold"/>
          <a:sym typeface="Arial Narrow Bold"/>
        </a:defRPr>
      </a:lvl8pPr>
      <a:lvl9pPr indent="1828800" defTabSz="584200">
        <a:defRPr sz="5600">
          <a:solidFill>
            <a:srgbClr val="850070"/>
          </a:solidFill>
          <a:latin typeface="Arial Narrow Bold"/>
          <a:ea typeface="Arial Narrow Bold"/>
          <a:cs typeface="Arial Narrow Bold"/>
          <a:sym typeface="Arial Narrow Bold"/>
        </a:defRPr>
      </a:lvl9pPr>
    </p:titleStyle>
    <p:bodyStyle>
      <a:lvl1pPr marL="431800" indent="-431800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1pPr>
      <a:lvl2pPr marL="740833" indent="-296333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2pPr>
      <a:lvl3pPr marL="1185333" indent="-296333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3pPr>
      <a:lvl4pPr marL="1629833" indent="-296333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4pPr>
      <a:lvl5pPr marL="2074333" indent="-296333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5pPr>
      <a:lvl6pPr marL="2518833" indent="-296333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6pPr>
      <a:lvl7pPr marL="2963333" indent="-296333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7pPr>
      <a:lvl8pPr marL="3407833" indent="-296333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8pPr>
      <a:lvl9pPr marL="3852333" indent="-296333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784" y="412304"/>
            <a:ext cx="10922000" cy="1224136"/>
          </a:xfrm>
        </p:spPr>
        <p:txBody>
          <a:bodyPr>
            <a:normAutofit/>
          </a:bodyPr>
          <a:lstStyle/>
          <a:p>
            <a:pPr algn="l"/>
            <a:r>
              <a:rPr lang="de-AT" sz="5000" dirty="0" smtClean="0">
                <a:latin typeface="Arial Narrow" panose="020B0606020202030204" pitchFamily="34" charset="0"/>
              </a:rPr>
              <a:t>Familienpolitik und ihre Herausforderungen</a:t>
            </a:r>
            <a:endParaRPr lang="de-AT" sz="5000" dirty="0">
              <a:latin typeface="Arial Narrow" panose="020B0606020202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69387" y="2788568"/>
            <a:ext cx="6048672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69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 Narrow"/>
              </a:rPr>
              <a:t>Dr.</a:t>
            </a:r>
            <a:r>
              <a:rPr kumimoji="0" lang="de-AT" sz="2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 Narrow"/>
              </a:rPr>
              <a:t> Sophie Karmasin</a:t>
            </a:r>
          </a:p>
          <a:p>
            <a:pPr algn="l" rtl="0" latinLnBrk="1" hangingPunct="0"/>
            <a:r>
              <a:rPr lang="de-AT" sz="2800" dirty="0" smtClean="0">
                <a:solidFill>
                  <a:srgbClr val="000000"/>
                </a:solidFill>
              </a:rPr>
              <a:t>Bundesministerin für Familien und Jugend</a:t>
            </a:r>
            <a:endParaRPr lang="de-AT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22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5000" dirty="0">
                <a:latin typeface="Arial Narrow" panose="020B0606020202030204" pitchFamily="34" charset="0"/>
                <a:ea typeface="+mj-ea"/>
                <a:cs typeface="+mj-cs"/>
              </a:rPr>
              <a:t>Kinderbetreuung im ländlichen Raum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45816" y="3580656"/>
            <a:ext cx="10250636" cy="3816424"/>
          </a:xfrm>
        </p:spPr>
        <p:txBody>
          <a:bodyPr/>
          <a:lstStyle/>
          <a:p>
            <a:r>
              <a:rPr lang="de-AT" dirty="0" smtClean="0"/>
              <a:t>Zur Unterstützung der Vereinbarkeit von Familie und Beruf außerhalb der großen Ballungszentren</a:t>
            </a:r>
          </a:p>
          <a:p>
            <a:r>
              <a:rPr lang="de-AT" dirty="0"/>
              <a:t>Verhindert Abwanderung in urbane Gebiete</a:t>
            </a:r>
          </a:p>
          <a:p>
            <a:r>
              <a:rPr lang="de-AT" dirty="0"/>
              <a:t>Green Care ermöglicht Kinderbetreuung am Bauernhof</a:t>
            </a: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22470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5000" dirty="0">
                <a:latin typeface="Arial Narrow" panose="020B0606020202030204" pitchFamily="34" charset="0"/>
                <a:ea typeface="+mj-ea"/>
                <a:cs typeface="+mj-cs"/>
              </a:rPr>
              <a:t>Ausbau des institutionellen Kinderbildungs- und </a:t>
            </a:r>
            <a:r>
              <a:rPr lang="de-AT" sz="5000" dirty="0" smtClean="0">
                <a:latin typeface="Arial Narrow" panose="020B0606020202030204" pitchFamily="34" charset="0"/>
                <a:ea typeface="+mj-ea"/>
                <a:cs typeface="+mj-cs"/>
              </a:rPr>
              <a:t>- </a:t>
            </a:r>
            <a:r>
              <a:rPr lang="de-AT" sz="5000" dirty="0" err="1" smtClean="0">
                <a:latin typeface="Arial Narrow" panose="020B0606020202030204" pitchFamily="34" charset="0"/>
                <a:ea typeface="+mj-ea"/>
                <a:cs typeface="+mj-cs"/>
              </a:rPr>
              <a:t>betreuungsangebots</a:t>
            </a:r>
            <a:endParaRPr lang="de-AT" sz="5000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45816" y="3580656"/>
            <a:ext cx="10250636" cy="3816424"/>
          </a:xfrm>
        </p:spPr>
        <p:txBody>
          <a:bodyPr/>
          <a:lstStyle/>
          <a:p>
            <a:r>
              <a:rPr lang="de-DE" dirty="0" smtClean="0"/>
              <a:t>Schwerpunkt: Annäherung </a:t>
            </a:r>
            <a:r>
              <a:rPr lang="de-DE" dirty="0"/>
              <a:t>an das </a:t>
            </a:r>
            <a:r>
              <a:rPr lang="de-DE" dirty="0" smtClean="0"/>
              <a:t>Barcelona-Ziel </a:t>
            </a:r>
            <a:r>
              <a:rPr lang="de-DE" dirty="0"/>
              <a:t>bei </a:t>
            </a:r>
            <a:r>
              <a:rPr lang="de-DE" dirty="0" smtClean="0"/>
              <a:t>den </a:t>
            </a:r>
            <a:br>
              <a:rPr lang="de-DE" dirty="0" smtClean="0"/>
            </a:br>
            <a:r>
              <a:rPr lang="de-DE" dirty="0" smtClean="0"/>
              <a:t>unter-3-jährigen Kindern im </a:t>
            </a:r>
            <a:r>
              <a:rPr lang="de-DE" dirty="0"/>
              <a:t>gesamten </a:t>
            </a:r>
            <a:r>
              <a:rPr lang="de-DE" dirty="0" smtClean="0"/>
              <a:t>Bundesgebiet</a:t>
            </a:r>
          </a:p>
          <a:p>
            <a:r>
              <a:rPr lang="de-DE" dirty="0"/>
              <a:t>Schließung von regionalen Lücken für die </a:t>
            </a:r>
            <a:r>
              <a:rPr lang="de-DE" dirty="0" smtClean="0"/>
              <a:t>3- </a:t>
            </a:r>
            <a:r>
              <a:rPr lang="de-DE" dirty="0"/>
              <a:t>bis </a:t>
            </a:r>
            <a:r>
              <a:rPr lang="de-DE" dirty="0" smtClean="0"/>
              <a:t>6-jährigen Kinder</a:t>
            </a:r>
            <a:endParaRPr lang="de-AT" dirty="0" smtClean="0"/>
          </a:p>
          <a:p>
            <a:r>
              <a:rPr lang="de-AT" dirty="0" smtClean="0"/>
              <a:t>Förderplus </a:t>
            </a:r>
            <a:r>
              <a:rPr lang="de-AT" dirty="0"/>
              <a:t>für Tagesmütter/-</a:t>
            </a:r>
            <a:r>
              <a:rPr lang="de-AT" dirty="0" smtClean="0"/>
              <a:t>väter-Angebote</a:t>
            </a: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2694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5000" dirty="0">
                <a:ea typeface="+mj-ea"/>
                <a:cs typeface="+mj-cs"/>
                <a:sym typeface="Arial Narrow"/>
              </a:rPr>
              <a:t>Familienfreundlichkeit als Wirtschafts- und Standortfaktor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45816" y="3580656"/>
            <a:ext cx="10250636" cy="3816424"/>
          </a:xfrm>
        </p:spPr>
        <p:txBody>
          <a:bodyPr/>
          <a:lstStyle/>
          <a:p>
            <a:r>
              <a:rPr lang="de-AT" dirty="0" smtClean="0"/>
              <a:t>Familienfreundlichkeit ist längst nicht mehr „nur“ eine Frage von sozialem Engagement</a:t>
            </a:r>
          </a:p>
          <a:p>
            <a:r>
              <a:rPr lang="de-AT" dirty="0" smtClean="0"/>
              <a:t>Von elementarer Bedeutung für den Wirtschafts-, Lebens- und Zukunftsstandort Österreich</a:t>
            </a:r>
          </a:p>
          <a:p>
            <a:r>
              <a:rPr lang="de-AT" dirty="0" smtClean="0"/>
              <a:t>Entscheidender Wettbewerbsvorteil für Unternehmen und Gemeinden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8119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0" y="124272"/>
            <a:ext cx="11096937" cy="928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374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ADC4"/>
                </a:solidFill>
              </a:rPr>
              <a:t>Kernthemen</a:t>
            </a:r>
            <a:endParaRPr lang="de-AT" dirty="0">
              <a:solidFill>
                <a:srgbClr val="00ADC4"/>
              </a:solidFill>
            </a:endParaRPr>
          </a:p>
        </p:txBody>
      </p:sp>
      <p:sp>
        <p:nvSpPr>
          <p:cNvPr id="5" name="Gleichschenkliges Dreieck 4"/>
          <p:cNvSpPr/>
          <p:nvPr/>
        </p:nvSpPr>
        <p:spPr>
          <a:xfrm>
            <a:off x="4471416" y="3436640"/>
            <a:ext cx="4047208" cy="2304378"/>
          </a:xfrm>
          <a:prstGeom prst="triangle">
            <a:avLst>
              <a:gd name="adj" fmla="val 49718"/>
            </a:avLst>
          </a:prstGeom>
          <a:gradFill flip="none" rotWithShape="1">
            <a:gsLst>
              <a:gs pos="17000">
                <a:srgbClr val="00ADC4">
                  <a:alpha val="34000"/>
                </a:srgbClr>
              </a:gs>
              <a:gs pos="49000">
                <a:srgbClr val="00ADC4">
                  <a:lumMod val="99000"/>
                  <a:lumOff val="1000"/>
                  <a:alpha val="27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8662640" y="5020816"/>
            <a:ext cx="3672408" cy="3835179"/>
          </a:xfrm>
          <a:prstGeom prst="rect">
            <a:avLst/>
          </a:prstGeom>
        </p:spPr>
        <p:txBody>
          <a:bodyPr wrap="square" lIns="64288" tIns="32144" rIns="64288" bIns="32144">
            <a:spAutoFit/>
          </a:bodyPr>
          <a:lstStyle/>
          <a:p>
            <a:pPr>
              <a:buClr>
                <a:srgbClr val="08B1C8"/>
              </a:buClr>
              <a:buSzPct val="75000"/>
            </a:pPr>
            <a:r>
              <a:rPr lang="de-AT" sz="2400" b="1" dirty="0"/>
              <a:t>    </a:t>
            </a:r>
            <a:r>
              <a:rPr lang="de-AT" sz="2400" b="1" dirty="0" smtClean="0"/>
              <a:t>  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/>
              <a:t>      </a:t>
            </a:r>
            <a:r>
              <a:rPr lang="de-AT" sz="2400" b="1" dirty="0" smtClean="0"/>
              <a:t>Inspirieren &amp; Motivieren</a:t>
            </a:r>
          </a:p>
          <a:p>
            <a:pPr algn="ctr">
              <a:buClr>
                <a:srgbClr val="08B1C8"/>
              </a:buClr>
              <a:buSzPct val="75000"/>
            </a:pPr>
            <a:r>
              <a:rPr lang="de-DE" sz="1600" b="0" dirty="0" smtClean="0"/>
              <a:t>Nationale Aktionstage,</a:t>
            </a:r>
            <a:endParaRPr lang="de-DE" sz="1600" b="0" dirty="0"/>
          </a:p>
          <a:p>
            <a:pPr algn="ctr">
              <a:buClr>
                <a:srgbClr val="08B1C8"/>
              </a:buClr>
              <a:buSzPct val="75000"/>
            </a:pPr>
            <a:r>
              <a:rPr lang="de-DE" sz="1600" b="0" dirty="0"/>
              <a:t>Informationsveranstaltungen</a:t>
            </a:r>
          </a:p>
          <a:p>
            <a:pPr algn="ctr">
              <a:buClr>
                <a:srgbClr val="08B1C8"/>
              </a:buClr>
              <a:buSzPct val="75000"/>
            </a:pPr>
            <a:r>
              <a:rPr lang="de-DE" sz="1600" b="0" dirty="0"/>
              <a:t>Regionale Kommunikationsplattformen</a:t>
            </a:r>
          </a:p>
          <a:p>
            <a:pPr algn="ctr">
              <a:buClr>
                <a:srgbClr val="08B1C8"/>
              </a:buClr>
              <a:buSzPct val="75000"/>
            </a:pPr>
            <a:r>
              <a:rPr lang="de-DE" altLang="de-DE" sz="1600" b="0" dirty="0"/>
              <a:t>Erfolgsbeispiele und Erfahrungsberichte </a:t>
            </a:r>
          </a:p>
          <a:p>
            <a:pPr algn="ctr">
              <a:buClr>
                <a:srgbClr val="08B1C8"/>
              </a:buClr>
              <a:buSzPct val="75000"/>
            </a:pPr>
            <a:r>
              <a:rPr lang="de-DE" sz="1600" b="0" dirty="0"/>
              <a:t>Themenspezifische Vernetzungstermine</a:t>
            </a:r>
          </a:p>
          <a:p>
            <a:pPr algn="ctr">
              <a:buClr>
                <a:srgbClr val="08B1C8"/>
              </a:buClr>
              <a:buSzPct val="75000"/>
            </a:pPr>
            <a:r>
              <a:rPr lang="de-DE" altLang="de-DE" sz="1600" b="0" dirty="0" smtClean="0"/>
              <a:t>Begleitende </a:t>
            </a:r>
            <a:r>
              <a:rPr lang="de-DE" altLang="de-DE" sz="1600" b="0" dirty="0"/>
              <a:t>Studien, Umfragen, </a:t>
            </a:r>
            <a:r>
              <a:rPr lang="de-DE" altLang="de-DE" sz="1600" b="0" dirty="0" smtClean="0"/>
              <a:t>Family Lanes, Publikationen, Familienfeste, </a:t>
            </a:r>
          </a:p>
          <a:p>
            <a:pPr algn="ctr">
              <a:buClr>
                <a:srgbClr val="08B1C8"/>
              </a:buClr>
              <a:buSzPct val="75000"/>
            </a:pPr>
            <a:r>
              <a:rPr lang="de-DE" altLang="de-DE" sz="1600" b="0" dirty="0" smtClean="0"/>
              <a:t>Online – Adventkalender</a:t>
            </a:r>
            <a:endParaRPr lang="de-DE" altLang="de-DE" sz="1600" b="0" dirty="0"/>
          </a:p>
          <a:p>
            <a:pPr>
              <a:buClr>
                <a:srgbClr val="08B1C8"/>
              </a:buClr>
              <a:buSzPct val="75000"/>
            </a:pPr>
            <a:endParaRPr lang="de-AT" sz="1600" dirty="0"/>
          </a:p>
          <a:p>
            <a:pPr>
              <a:buClr>
                <a:srgbClr val="08B1C8"/>
              </a:buClr>
              <a:buSzPct val="75000"/>
            </a:pPr>
            <a:r>
              <a:rPr lang="de-AT" sz="1600" dirty="0"/>
              <a:t/>
            </a:r>
            <a:br>
              <a:rPr lang="de-AT" sz="1600" dirty="0"/>
            </a:br>
            <a:endParaRPr lang="de-DE" sz="1700" dirty="0"/>
          </a:p>
          <a:p>
            <a:pPr marL="321440" indent="-321440">
              <a:buBlip>
                <a:blip r:embed="rId3"/>
              </a:buBlip>
            </a:pPr>
            <a:endParaRPr lang="de-AT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3591800" y="2088313"/>
            <a:ext cx="58064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8B1C8"/>
              </a:buClr>
              <a:buSzPct val="75000"/>
            </a:pPr>
            <a:r>
              <a:rPr lang="de-AT" sz="2400" b="1" dirty="0"/>
              <a:t>Best Practices &amp; </a:t>
            </a:r>
            <a:r>
              <a:rPr lang="de-AT" sz="2400" b="1" dirty="0" smtClean="0"/>
              <a:t>Vernetzung</a:t>
            </a:r>
          </a:p>
          <a:p>
            <a:pPr algn="ctr"/>
            <a:r>
              <a:rPr lang="de-AT" sz="1600" b="0" dirty="0" smtClean="0"/>
              <a:t>Über 280 Netzwerkpartner auf der Online-Plattform, Informationsveranstaltungen, Netzwerktreffen</a:t>
            </a:r>
          </a:p>
          <a:p>
            <a:pPr algn="ctr"/>
            <a:endParaRPr lang="de-AT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22716" y="5596880"/>
            <a:ext cx="4050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8B1C8"/>
              </a:buClr>
              <a:buSzPct val="75000"/>
            </a:pPr>
            <a:r>
              <a:rPr lang="de-AT" sz="2400" b="1" dirty="0" smtClean="0"/>
              <a:t>Umsetzen </a:t>
            </a:r>
            <a:r>
              <a:rPr lang="de-AT" sz="2400" b="1" dirty="0"/>
              <a:t>&amp; Konkretisieren </a:t>
            </a:r>
            <a:endParaRPr lang="de-AT" sz="2400" dirty="0" smtClean="0"/>
          </a:p>
          <a:p>
            <a:pPr algn="ctr">
              <a:buClr>
                <a:srgbClr val="08B1C8"/>
              </a:buClr>
              <a:buSzPct val="75000"/>
            </a:pPr>
            <a:r>
              <a:rPr lang="de-DE" sz="1600" b="0" dirty="0" smtClean="0"/>
              <a:t>Beispiele gelebter Familienfreundlichkeit</a:t>
            </a:r>
          </a:p>
          <a:p>
            <a:pPr algn="ctr">
              <a:buClr>
                <a:srgbClr val="08B1C8"/>
              </a:buClr>
              <a:buSzPct val="75000"/>
            </a:pPr>
            <a:endParaRPr lang="de-DE" sz="1600" b="0" dirty="0"/>
          </a:p>
          <a:p>
            <a:endParaRPr lang="de-AT" dirty="0"/>
          </a:p>
        </p:txBody>
      </p:sp>
      <p:pic>
        <p:nvPicPr>
          <p:cNvPr id="1026" name="Picture 2" descr="R:\Ministerbüro\Claudia\Bündnis\Logo NEU\uf_logo_freistehe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8365679"/>
            <a:ext cx="2136454" cy="98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6104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C:\Users\pani\AppData\Local\Microsoft\Windows\Temporary Internet Files\Content.Word\Betriebsbesuch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r="4079" b="3729"/>
          <a:stretch/>
        </p:blipFill>
        <p:spPr bwMode="auto">
          <a:xfrm>
            <a:off x="7870552" y="4684385"/>
            <a:ext cx="4132643" cy="2310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ADC4"/>
                </a:solidFill>
              </a:rPr>
              <a:t>Ein Netzwerk entsteht…</a:t>
            </a:r>
            <a:endParaRPr lang="de-AT" dirty="0">
              <a:solidFill>
                <a:srgbClr val="00ADC4"/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97744" y="2414107"/>
            <a:ext cx="12241360" cy="439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1270000" indent="-1270000" defTabSz="584200">
              <a:spcBef>
                <a:spcPts val="3400"/>
              </a:spcBef>
              <a:buSzPct val="200000"/>
              <a:buBlip>
                <a:blip r:embed="rId4"/>
              </a:buBlip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0" indent="1524000" defTabSz="584200">
              <a:spcBef>
                <a:spcPts val="34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0" indent="1778000" defTabSz="584200">
              <a:spcBef>
                <a:spcPts val="34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0" indent="2032000" defTabSz="584200">
              <a:spcBef>
                <a:spcPts val="34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0" indent="2286000" defTabSz="584200">
              <a:spcBef>
                <a:spcPts val="34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marL="2518833" indent="-296333" defTabSz="584200">
              <a:spcBef>
                <a:spcPts val="3400"/>
              </a:spcBef>
              <a:buSzPct val="75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marL="2963333" indent="-296333" defTabSz="584200">
              <a:spcBef>
                <a:spcPts val="3400"/>
              </a:spcBef>
              <a:buSzPct val="75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marL="3407833" indent="-296333" defTabSz="584200">
              <a:spcBef>
                <a:spcPts val="3400"/>
              </a:spcBef>
              <a:buSzPct val="75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marL="3852333" indent="-296333" defTabSz="584200">
              <a:spcBef>
                <a:spcPts val="3400"/>
              </a:spcBef>
              <a:buSzPct val="75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DC4"/>
              </a:buClr>
              <a:buFont typeface="Arial" panose="020B0604020202020204" pitchFamily="34" charset="0"/>
              <a:buChar char="•"/>
            </a:pPr>
            <a:r>
              <a:rPr lang="de-AT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Auftakt: Pressekonferenz am 12. März 2015 mit Partnern der ersten Stunde </a:t>
            </a:r>
          </a:p>
          <a:p>
            <a:pPr>
              <a:buClr>
                <a:srgbClr val="00ADC4"/>
              </a:buClr>
              <a:buFont typeface="Arial" panose="020B0604020202020204" pitchFamily="34" charset="0"/>
              <a:buChar char="•"/>
            </a:pPr>
            <a:r>
              <a:rPr lang="de-AT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Zahlreiche österreichweite Informationsveranstaltungen </a:t>
            </a:r>
            <a:r>
              <a:rPr lang="de-AT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„Forum Familienfreundlichkeit</a:t>
            </a:r>
            <a:r>
              <a:rPr lang="de-AT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und Vernetzungstreffen</a:t>
            </a:r>
            <a:endParaRPr lang="de-AT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P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6" b="2428"/>
          <a:stretch>
            <a:fillRect/>
          </a:stretch>
        </p:blipFill>
        <p:spPr bwMode="auto">
          <a:xfrm>
            <a:off x="611224" y="4668921"/>
            <a:ext cx="4948690" cy="255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76" y="6382852"/>
            <a:ext cx="3867952" cy="257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:\Ministerbüro\Claudia\Bündnis\Logo NEU\uf_logo_freistehe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8365679"/>
            <a:ext cx="2136454" cy="98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689944" y="7973144"/>
            <a:ext cx="4114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700" dirty="0" smtClean="0"/>
              <a:t>© </a:t>
            </a:r>
            <a:r>
              <a:rPr lang="de-AT" sz="700" dirty="0" err="1" smtClean="0"/>
              <a:t>vlnr</a:t>
            </a:r>
            <a:r>
              <a:rPr lang="de-AT" sz="700" dirty="0" smtClean="0"/>
              <a:t>: </a:t>
            </a:r>
            <a:r>
              <a:rPr lang="de-AT" sz="700" dirty="0"/>
              <a:t>Stefan </a:t>
            </a:r>
            <a:r>
              <a:rPr lang="de-AT" sz="700" dirty="0" smtClean="0"/>
              <a:t>Feiner, fotoburghart.at, </a:t>
            </a:r>
            <a:r>
              <a:rPr lang="de-AT" sz="700" dirty="0"/>
              <a:t>Sonya </a:t>
            </a:r>
            <a:r>
              <a:rPr lang="de-AT" sz="700" dirty="0" err="1"/>
              <a:t>Konitsch</a:t>
            </a:r>
            <a:endParaRPr lang="de-AT" sz="700" dirty="0"/>
          </a:p>
        </p:txBody>
      </p:sp>
    </p:spTree>
    <p:extLst>
      <p:ext uri="{BB962C8B-B14F-4D97-AF65-F5344CB8AC3E}">
        <p14:creationId xmlns:p14="http://schemas.microsoft.com/office/powerpoint/2010/main" val="3719928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0ADC4"/>
                </a:solidFill>
              </a:rPr>
              <a:t>Ein Netzwerk entsteht…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3769" y="2356520"/>
            <a:ext cx="10610676" cy="5263480"/>
          </a:xfrm>
        </p:spPr>
        <p:txBody>
          <a:bodyPr/>
          <a:lstStyle/>
          <a:p>
            <a:pPr>
              <a:buClr>
                <a:srgbClr val="00ADC4"/>
              </a:buClr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Familienfeste </a:t>
            </a:r>
            <a:r>
              <a:rPr lang="de-A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de-A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2016 in </a:t>
            </a:r>
            <a:r>
              <a:rPr lang="de-A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allen </a:t>
            </a:r>
            <a:r>
              <a:rPr lang="de-A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Bundesländern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ADC4"/>
              </a:buClr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Aktionstage „Partner in Aktion“ unter dem Motto 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„Zeit für die Familie“ rund um den Internationalen Tag der Familie </a:t>
            </a:r>
            <a:r>
              <a:rPr lang="de-A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Mai </a:t>
            </a:r>
            <a:r>
              <a:rPr lang="de-A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und 2016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ADC4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Persönliche Gespräche mit zahlreichen 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Gemeindevertreter/innen und Unternehmer/innen, z.B. 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Betriebsbesuchen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ADC4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Online-Adventkalender mit familienfreundlichen Maßnahmen der „Unternehmen für 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Familien“ Partner</a:t>
            </a:r>
          </a:p>
          <a:p>
            <a:pPr>
              <a:buClr>
                <a:srgbClr val="00ADC4"/>
              </a:buClr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A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Jahrestag mit 200. Partner im Netzwerk am 11. März </a:t>
            </a:r>
            <a:r>
              <a:rPr lang="de-A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>
              <a:buClr>
                <a:srgbClr val="00ADC4"/>
              </a:buClr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Staatspreis „Unternehmen für Familien“ und Sonderpreis in Kooperation mit </a:t>
            </a:r>
            <a:r>
              <a:rPr lang="de-AT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kununu</a:t>
            </a:r>
            <a:endParaRPr lang="de-A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ADC4"/>
              </a:buClr>
              <a:buNone/>
            </a:pPr>
            <a:endParaRPr lang="de-A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ADC4"/>
              </a:buClr>
              <a:buFont typeface="Arial" panose="020B0604020202020204" pitchFamily="34" charset="0"/>
              <a:buChar char="•"/>
            </a:pP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:\Ministerbüro\Claudia\Bündnis\Logo NEU\uf_logo_freistehe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8365679"/>
            <a:ext cx="2136454" cy="98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72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dirty="0" smtClean="0">
                <a:solidFill>
                  <a:srgbClr val="00ADC4"/>
                </a:solidFill>
              </a:rPr>
              <a:t>Unsere Netzwerkpartner</a:t>
            </a:r>
            <a:r>
              <a:rPr lang="de-AT" dirty="0" smtClean="0">
                <a:solidFill>
                  <a:srgbClr val="00ADC4"/>
                </a:solidFill>
              </a:rPr>
              <a:t/>
            </a:r>
            <a:br>
              <a:rPr lang="de-AT" dirty="0" smtClean="0">
                <a:solidFill>
                  <a:srgbClr val="00ADC4"/>
                </a:solidFill>
              </a:rPr>
            </a:br>
            <a:r>
              <a:rPr lang="de-DE" sz="3200" dirty="0">
                <a:solidFill>
                  <a:prstClr val="black"/>
                </a:solidFill>
              </a:rPr>
              <a:t>Österreichweit: </a:t>
            </a:r>
            <a:r>
              <a:rPr lang="de-DE" sz="3200" dirty="0" smtClean="0">
                <a:solidFill>
                  <a:prstClr val="black"/>
                </a:solidFill>
              </a:rPr>
              <a:t>über </a:t>
            </a:r>
            <a:r>
              <a:rPr lang="de-DE" sz="3200" dirty="0" smtClean="0">
                <a:solidFill>
                  <a:schemeClr val="tx1"/>
                </a:solidFill>
              </a:rPr>
              <a:t>280</a:t>
            </a:r>
            <a:r>
              <a:rPr lang="de-DE" sz="3200" dirty="0" smtClean="0">
                <a:solidFill>
                  <a:prstClr val="black"/>
                </a:solidFill>
              </a:rPr>
              <a:t> Partnerunternehmen </a:t>
            </a:r>
            <a:r>
              <a:rPr lang="de-DE" sz="3200" dirty="0">
                <a:solidFill>
                  <a:prstClr val="black"/>
                </a:solidFill>
              </a:rPr>
              <a:t>und </a:t>
            </a:r>
            <a:r>
              <a:rPr lang="de-DE" sz="3200" dirty="0" smtClean="0">
                <a:solidFill>
                  <a:prstClr val="black"/>
                </a:solidFill>
              </a:rPr>
              <a:t>– gemeinden</a:t>
            </a:r>
            <a:r>
              <a:rPr lang="de-DE" dirty="0">
                <a:solidFill>
                  <a:prstClr val="black"/>
                </a:solidFill>
              </a:rPr>
              <a:t/>
            </a:r>
            <a:br>
              <a:rPr lang="de-DE" dirty="0">
                <a:solidFill>
                  <a:prstClr val="black"/>
                </a:solidFill>
              </a:rPr>
            </a:br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8" y="2068488"/>
            <a:ext cx="11521280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1127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9"/>
          <a:stretch/>
        </p:blipFill>
        <p:spPr bwMode="auto">
          <a:xfrm>
            <a:off x="180975" y="768101"/>
            <a:ext cx="4271381" cy="266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348" y="1564432"/>
            <a:ext cx="7560086" cy="665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807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062240" y="267100"/>
            <a:ext cx="3312368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AT" sz="5000" dirty="0">
                <a:solidFill>
                  <a:srgbClr val="850070"/>
                </a:solidFill>
                <a:latin typeface="Arial Narrow" panose="020B0606020202030204" pitchFamily="34" charset="0"/>
              </a:rPr>
              <a:t>Vision 2025</a:t>
            </a:r>
          </a:p>
        </p:txBody>
      </p:sp>
      <p:pic>
        <p:nvPicPr>
          <p:cNvPr id="2050" name="Picture 2" descr="C:\Users\Kuterdem\Documents\Familienfreudlichkeitsindex und Symposium\Vision Bild le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446213"/>
            <a:ext cx="9145587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469952" y="5884912"/>
            <a:ext cx="378042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69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sym typeface="Arial Narrow"/>
              </a:rPr>
              <a:t>Österreich</a:t>
            </a:r>
            <a:r>
              <a:rPr kumimoji="0" lang="de-AT" sz="2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sym typeface="Arial Narrow"/>
              </a:rPr>
              <a:t> soll das familien-</a:t>
            </a:r>
          </a:p>
          <a:p>
            <a:pPr marL="0" marR="0" indent="0" algn="l" defTabSz="469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2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sym typeface="Arial Narrow"/>
              </a:rPr>
              <a:t>freundlichste Land Europas </a:t>
            </a:r>
          </a:p>
          <a:p>
            <a:pPr marL="0" marR="0" indent="0" algn="l" defTabSz="469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AT" sz="2400" dirty="0">
                <a:solidFill>
                  <a:schemeClr val="bg1"/>
                </a:solidFill>
                <a:latin typeface="Arial Narrow" panose="020B0606020202030204" pitchFamily="34" charset="0"/>
              </a:rPr>
              <a:t>w</a:t>
            </a:r>
            <a:r>
              <a:rPr kumimoji="0" lang="de-AT" sz="2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sym typeface="Arial Narrow"/>
              </a:rPr>
              <a:t>erden.</a:t>
            </a:r>
            <a:endParaRPr kumimoji="0" lang="de-AT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Narrow" panose="020B0606020202030204" pitchFamily="34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15576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364" y="340296"/>
            <a:ext cx="109220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700" dirty="0" smtClean="0">
                <a:latin typeface="Arial Narrow" panose="020B0606020202030204" pitchFamily="34" charset="0"/>
                <a:ea typeface="+mj-ea"/>
                <a:cs typeface="+mj-cs"/>
              </a:rPr>
              <a:t>  </a:t>
            </a:r>
            <a:br>
              <a:rPr lang="de-DE" sz="2700" dirty="0" smtClean="0"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de-DE" sz="2700" dirty="0" smtClean="0">
                <a:latin typeface="Arial Narrow" panose="020B0606020202030204" pitchFamily="34" charset="0"/>
                <a:ea typeface="+mj-ea"/>
                <a:cs typeface="+mj-cs"/>
              </a:rPr>
              <a:t>„</a:t>
            </a:r>
            <a:r>
              <a:rPr lang="de-DE" sz="2700" dirty="0">
                <a:latin typeface="Arial Narrow" panose="020B0606020202030204" pitchFamily="34" charset="0"/>
                <a:ea typeface="+mj-ea"/>
                <a:cs typeface="+mj-cs"/>
              </a:rPr>
              <a:t>Stellen Sie sich vor, </a:t>
            </a:r>
            <a:r>
              <a:rPr lang="de-DE" sz="2700" dirty="0" smtClean="0">
                <a:latin typeface="Arial Narrow" panose="020B0606020202030204" pitchFamily="34" charset="0"/>
                <a:ea typeface="+mj-ea"/>
                <a:cs typeface="+mj-cs"/>
              </a:rPr>
              <a:t>Sie </a:t>
            </a:r>
            <a:r>
              <a:rPr lang="de-DE" sz="2700" dirty="0">
                <a:latin typeface="Arial Narrow" panose="020B0606020202030204" pitchFamily="34" charset="0"/>
                <a:ea typeface="+mj-ea"/>
                <a:cs typeface="+mj-cs"/>
              </a:rPr>
              <a:t>würden in den nächsten drei Jahren ein Kind bekommen. </a:t>
            </a:r>
            <a:r>
              <a:rPr lang="de-DE" sz="2700" dirty="0" smtClean="0"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lang="de-DE" sz="2700" dirty="0" smtClean="0"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de-DE" sz="2700" dirty="0" smtClean="0">
                <a:latin typeface="Arial Narrow" panose="020B0606020202030204" pitchFamily="34" charset="0"/>
                <a:ea typeface="+mj-ea"/>
                <a:cs typeface="+mj-cs"/>
              </a:rPr>
              <a:t>Welche </a:t>
            </a:r>
            <a:r>
              <a:rPr lang="de-DE" sz="2700" dirty="0">
                <a:latin typeface="Arial Narrow" panose="020B0606020202030204" pitchFamily="34" charset="0"/>
                <a:ea typeface="+mj-ea"/>
                <a:cs typeface="+mj-cs"/>
              </a:rPr>
              <a:t>Folgen hätte </a:t>
            </a:r>
            <a:r>
              <a:rPr lang="de-DE" sz="2700" dirty="0" smtClean="0">
                <a:latin typeface="Arial Narrow" panose="020B0606020202030204" pitchFamily="34" charset="0"/>
                <a:ea typeface="+mj-ea"/>
                <a:cs typeface="+mj-cs"/>
              </a:rPr>
              <a:t>das auf Ihre Lebensfreude </a:t>
            </a:r>
            <a:r>
              <a:rPr lang="de-DE" sz="2700" dirty="0">
                <a:latin typeface="Arial Narrow" panose="020B0606020202030204" pitchFamily="34" charset="0"/>
                <a:ea typeface="+mj-ea"/>
                <a:cs typeface="+mj-cs"/>
              </a:rPr>
              <a:t>und </a:t>
            </a:r>
            <a:r>
              <a:rPr lang="de-DE" sz="2700" dirty="0" smtClean="0">
                <a:latin typeface="Arial Narrow" panose="020B0606020202030204" pitchFamily="34" charset="0"/>
                <a:ea typeface="+mj-ea"/>
                <a:cs typeface="+mj-cs"/>
              </a:rPr>
              <a:t>– </a:t>
            </a:r>
            <a:r>
              <a:rPr lang="de-DE" sz="2700" dirty="0" err="1" smtClean="0">
                <a:latin typeface="Arial Narrow" panose="020B0606020202030204" pitchFamily="34" charset="0"/>
                <a:ea typeface="+mj-ea"/>
                <a:cs typeface="+mj-cs"/>
              </a:rPr>
              <a:t>zufriedenheit</a:t>
            </a:r>
            <a:r>
              <a:rPr lang="de-DE" sz="2700" dirty="0" smtClean="0">
                <a:latin typeface="Arial Narrow" panose="020B0606020202030204" pitchFamily="34" charset="0"/>
                <a:ea typeface="+mj-ea"/>
                <a:cs typeface="+mj-cs"/>
              </a:rPr>
              <a:t>?“ </a:t>
            </a:r>
            <a:r>
              <a:rPr lang="de-DE" sz="2700" dirty="0"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lang="de-DE" sz="2700" dirty="0"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de-DE" sz="5000" dirty="0"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lang="de-DE" sz="5000" dirty="0">
                <a:latin typeface="Arial Narrow" panose="020B0606020202030204" pitchFamily="34" charset="0"/>
                <a:ea typeface="+mj-ea"/>
                <a:cs typeface="+mj-cs"/>
              </a:rPr>
            </a:br>
            <a:endParaRPr lang="de-AT" sz="5000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0302" y="8717482"/>
            <a:ext cx="626469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de-DE" sz="1400" b="0" dirty="0">
                <a:solidFill>
                  <a:srgbClr val="000000"/>
                </a:solidFill>
                <a:latin typeface="Arial Narrow" panose="020B0606020202030204" pitchFamily="34" charset="0"/>
              </a:rPr>
              <a:t>Quelle</a:t>
            </a:r>
            <a:r>
              <a:rPr lang="de-DE" sz="14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 Generations &amp; Gender Programme 2013  </a:t>
            </a:r>
            <a:endParaRPr kumimoji="0" lang="de-DE" sz="1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Arial Narro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85007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5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98" y="1780457"/>
            <a:ext cx="9865096" cy="54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456598" y="7359896"/>
            <a:ext cx="9900000" cy="925200"/>
          </a:xfrm>
          <a:prstGeom prst="rect">
            <a:avLst/>
          </a:prstGeom>
          <a:solidFill>
            <a:srgbClr val="85007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1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Österreicher/innen </a:t>
            </a:r>
            <a:r>
              <a:rPr lang="de-DE" alt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erwarten sich von Kindern eine im internationalen Vergleich </a:t>
            </a:r>
            <a:r>
              <a:rPr lang="de-DE" altLang="en-US" sz="1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unterdurchschnittliche </a:t>
            </a:r>
            <a:r>
              <a:rPr lang="de-DE" alt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Verbesserung ihrer persönlichen Lebenszufriedenheit</a:t>
            </a:r>
            <a:r>
              <a:rPr lang="de-DE" altLang="en-US" sz="1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altLang="en-US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794" y="6169820"/>
            <a:ext cx="1358900" cy="1011237"/>
          </a:xfrm>
          <a:prstGeom prst="rect">
            <a:avLst/>
          </a:prstGeom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997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1760" y="340296"/>
            <a:ext cx="10922000" cy="1944216"/>
          </a:xfrm>
        </p:spPr>
        <p:txBody>
          <a:bodyPr>
            <a:noAutofit/>
          </a:bodyPr>
          <a:lstStyle/>
          <a:p>
            <a:pPr algn="ctr"/>
            <a:r>
              <a:rPr lang="de-DE" sz="2800" dirty="0"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lang="de-DE" sz="2800" dirty="0"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de-DE" sz="2400" dirty="0" smtClean="0">
                <a:latin typeface="Arial Narrow" panose="020B0606020202030204" pitchFamily="34" charset="0"/>
                <a:ea typeface="+mj-ea"/>
                <a:cs typeface="+mj-cs"/>
              </a:rPr>
              <a:t>„</a:t>
            </a:r>
            <a:r>
              <a:rPr lang="de-DE" sz="2400" dirty="0">
                <a:latin typeface="Arial Narrow" panose="020B0606020202030204" pitchFamily="34" charset="0"/>
                <a:ea typeface="+mj-ea"/>
                <a:cs typeface="+mj-cs"/>
              </a:rPr>
              <a:t>Stellen Sie sich vor, </a:t>
            </a:r>
            <a:r>
              <a:rPr lang="de-DE" sz="2400" dirty="0" smtClean="0">
                <a:latin typeface="Arial Narrow" panose="020B0606020202030204" pitchFamily="34" charset="0"/>
                <a:ea typeface="+mj-ea"/>
                <a:cs typeface="+mj-cs"/>
              </a:rPr>
              <a:t>Sie </a:t>
            </a:r>
            <a:r>
              <a:rPr lang="de-DE" sz="2400" dirty="0">
                <a:latin typeface="Arial Narrow" panose="020B0606020202030204" pitchFamily="34" charset="0"/>
                <a:ea typeface="+mj-ea"/>
                <a:cs typeface="+mj-cs"/>
              </a:rPr>
              <a:t>würden in den nächsten drei Jahren ein Kind bekommen. Welche Folgen hätte </a:t>
            </a:r>
            <a:r>
              <a:rPr lang="de-DE" sz="2400" dirty="0" smtClean="0">
                <a:latin typeface="Arial Narrow" panose="020B0606020202030204" pitchFamily="34" charset="0"/>
                <a:ea typeface="+mj-ea"/>
                <a:cs typeface="+mj-cs"/>
              </a:rPr>
              <a:t>das auf Ihre Beschäftigungschancen?“ </a:t>
            </a:r>
            <a:endParaRPr lang="de-AT" sz="2400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0302" y="8717482"/>
            <a:ext cx="626469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de-DE" sz="1400" b="0" dirty="0">
                <a:solidFill>
                  <a:srgbClr val="000000"/>
                </a:solidFill>
                <a:latin typeface="Arial Narrow" panose="020B0606020202030204" pitchFamily="34" charset="0"/>
              </a:rPr>
              <a:t>Quelle</a:t>
            </a:r>
            <a:r>
              <a:rPr lang="de-DE" sz="14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 Generations &amp; Gender Programme 2013  </a:t>
            </a:r>
            <a:endParaRPr kumimoji="0" lang="de-DE" sz="1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Arial Narrow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33848" y="7469088"/>
            <a:ext cx="9649072" cy="923330"/>
          </a:xfrm>
          <a:prstGeom prst="rect">
            <a:avLst/>
          </a:prstGeom>
          <a:solidFill>
            <a:srgbClr val="85007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1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Österreicherinnen </a:t>
            </a:r>
            <a:r>
              <a:rPr lang="de-DE" alt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erwarten zwar eine Verbesserung ihrer Lebenszufriedenheit, jedoch für den Preis deutlicher Verschlechterungen bei den beruflichen Chancen der </a:t>
            </a:r>
            <a:r>
              <a:rPr lang="de-DE" altLang="en-US" sz="1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Frauen. </a:t>
            </a:r>
            <a:r>
              <a:rPr lang="de-DE" alt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85007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48" y="1780456"/>
            <a:ext cx="9649072" cy="5528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776" y="6273923"/>
            <a:ext cx="1296144" cy="103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45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27513"/>
              </p:ext>
            </p:extLst>
          </p:nvPr>
        </p:nvGraphicFramePr>
        <p:xfrm>
          <a:off x="1245816" y="2284512"/>
          <a:ext cx="10657184" cy="5381065"/>
        </p:xfrm>
        <a:graphic>
          <a:graphicData uri="http://schemas.openxmlformats.org/drawingml/2006/table">
            <a:tbl>
              <a:tblPr/>
              <a:tblGrid>
                <a:gridCol w="5328592"/>
                <a:gridCol w="5328592"/>
              </a:tblGrid>
              <a:tr h="274446"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Übersicht der Indikatoren</a:t>
                      </a:r>
                      <a:endParaRPr lang="de-AT" sz="24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Entwicklung</a:t>
                      </a:r>
                      <a:r>
                        <a:rPr lang="de-AT" sz="2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 2014 </a:t>
                      </a:r>
                      <a:r>
                        <a:rPr lang="de-AT" sz="2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  <a:sym typeface="Wingdings" panose="05000000000000000000" pitchFamily="2" charset="2"/>
                        </a:rPr>
                        <a:t>2015</a:t>
                      </a:r>
                      <a:endParaRPr lang="de-AT" sz="24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</a:tr>
              <a:tr h="418462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 Familienfreundlichkeit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800" b="0" i="0" u="none" strike="noStrike" dirty="0" smtClean="0">
                          <a:solidFill>
                            <a:srgbClr val="199C69"/>
                          </a:solidFill>
                          <a:effectLst/>
                          <a:latin typeface="Arial Narrow"/>
                        </a:rPr>
                        <a:t>☺</a:t>
                      </a:r>
                      <a:endParaRPr lang="de-AT" sz="2800" b="0" i="0" u="none" strike="noStrike" dirty="0">
                        <a:solidFill>
                          <a:srgbClr val="199C69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462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 Familien mit Kindern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defTabSz="584200" fontAlgn="b"/>
                      <a:r>
                        <a:rPr lang="de-AT" sz="2800" b="0" i="0" u="none" strike="noStrike" dirty="0" smtClean="0">
                          <a:solidFill>
                            <a:srgbClr val="199C69"/>
                          </a:solidFill>
                          <a:effectLst/>
                          <a:latin typeface="Arial Narrow"/>
                          <a:ea typeface="+mn-ea"/>
                          <a:cs typeface="+mn-cs"/>
                          <a:sym typeface="Helvetica Light"/>
                        </a:rPr>
                        <a:t>☺</a:t>
                      </a:r>
                      <a:endParaRPr lang="de-AT" sz="2800" b="0" i="0" u="none" strike="noStrike" dirty="0">
                        <a:solidFill>
                          <a:srgbClr val="199C69"/>
                        </a:solidFill>
                        <a:effectLst/>
                        <a:latin typeface="Arial Narrow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462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  <a:r>
                        <a:rPr lang="de-A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. Gesamtfertilitätsrate und Kinderwunsch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defTabSz="584200" fontAlgn="b"/>
                      <a:r>
                        <a:rPr lang="de-AT" sz="2800" b="0" i="0" u="none" strike="noStrike" dirty="0" smtClean="0">
                          <a:solidFill>
                            <a:srgbClr val="199C69"/>
                          </a:solidFill>
                          <a:effectLst/>
                          <a:latin typeface="Arial Narrow"/>
                          <a:ea typeface="+mn-ea"/>
                          <a:cs typeface="+mn-cs"/>
                          <a:sym typeface="Helvetica Light"/>
                        </a:rPr>
                        <a:t>☺</a:t>
                      </a:r>
                      <a:endParaRPr lang="de-AT" sz="2800" b="0" i="0" u="none" strike="noStrike" dirty="0">
                        <a:solidFill>
                          <a:srgbClr val="199C69"/>
                        </a:solidFill>
                        <a:effectLst/>
                        <a:latin typeface="Arial Narrow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462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 </a:t>
                      </a:r>
                      <a:r>
                        <a:rPr lang="de-A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Verteilung familienpolitischer Leistungen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  <a:sym typeface="Helvetica Light"/>
                        </a:rPr>
                        <a:t>2016/17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462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 </a:t>
                      </a:r>
                      <a:r>
                        <a:rPr lang="de-A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Kinderbetreuung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defTabSz="584200" fontAlgn="b"/>
                      <a:r>
                        <a:rPr lang="de-AT" sz="2800" b="0" i="0" u="none" strike="noStrike" dirty="0" smtClean="0">
                          <a:solidFill>
                            <a:srgbClr val="199C69"/>
                          </a:solidFill>
                          <a:effectLst/>
                          <a:latin typeface="Arial Narrow"/>
                          <a:ea typeface="+mn-ea"/>
                          <a:cs typeface="+mn-cs"/>
                          <a:sym typeface="Helvetica Light"/>
                        </a:rPr>
                        <a:t>☺</a:t>
                      </a:r>
                      <a:endParaRPr lang="de-AT" sz="2800" b="0" i="0" u="none" strike="noStrike" dirty="0">
                        <a:solidFill>
                          <a:srgbClr val="199C69"/>
                        </a:solidFill>
                        <a:effectLst/>
                        <a:latin typeface="Arial Narrow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462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6. </a:t>
                      </a:r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Vereinbarkeit von </a:t>
                      </a:r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Familie</a:t>
                      </a:r>
                      <a:r>
                        <a:rPr lang="de-DE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und Beruf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defTabSz="584200" fontAlgn="b"/>
                      <a:r>
                        <a:rPr lang="de-AT" sz="2800" b="0" i="0" u="none" strike="noStrike" dirty="0" smtClean="0">
                          <a:solidFill>
                            <a:srgbClr val="199C69"/>
                          </a:solidFill>
                          <a:effectLst/>
                          <a:latin typeface="Arial Narrow"/>
                          <a:ea typeface="+mn-ea"/>
                          <a:cs typeface="+mn-cs"/>
                          <a:sym typeface="Helvetica Light"/>
                        </a:rPr>
                        <a:t>☺</a:t>
                      </a:r>
                      <a:endParaRPr lang="de-DE" sz="2800" b="0" i="0" u="none" strike="noStrike" dirty="0">
                        <a:solidFill>
                          <a:srgbClr val="199C69"/>
                        </a:solidFill>
                        <a:effectLst/>
                        <a:latin typeface="Arial Narrow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462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</a:t>
                      </a:r>
                      <a:r>
                        <a:rPr lang="de-DE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Familienunternehmen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defTabSz="584200" fontAlgn="b"/>
                      <a:r>
                        <a:rPr lang="de-AT" sz="2800" b="0" i="0" u="none" strike="noStrike" dirty="0" smtClean="0">
                          <a:solidFill>
                            <a:srgbClr val="199C69"/>
                          </a:solidFill>
                          <a:effectLst/>
                          <a:latin typeface="Arial Narrow"/>
                          <a:ea typeface="+mn-ea"/>
                          <a:cs typeface="+mn-cs"/>
                          <a:sym typeface="Helvetica Light"/>
                        </a:rPr>
                        <a:t>☺</a:t>
                      </a:r>
                      <a:endParaRPr lang="de-DE" sz="2800" b="0" i="0" u="none" strike="noStrike" dirty="0">
                        <a:solidFill>
                          <a:srgbClr val="199C69"/>
                        </a:solidFill>
                        <a:effectLst/>
                        <a:latin typeface="Arial Narrow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462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8. </a:t>
                      </a:r>
                      <a:r>
                        <a:rPr lang="de-A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Partnerschaftlichkeit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defTabSz="584200" fontAlgn="b"/>
                      <a:r>
                        <a:rPr lang="de-AT" sz="2800" b="0" i="0" u="none" strike="noStrike" dirty="0" smtClean="0">
                          <a:solidFill>
                            <a:srgbClr val="199C69"/>
                          </a:solidFill>
                          <a:effectLst/>
                          <a:latin typeface="Arial Narrow"/>
                          <a:ea typeface="+mn-ea"/>
                          <a:cs typeface="+mn-cs"/>
                          <a:sym typeface="Helvetica Light"/>
                        </a:rPr>
                        <a:t>☺</a:t>
                      </a:r>
                      <a:endParaRPr lang="de-AT" sz="2800" b="0" i="0" u="none" strike="noStrike" dirty="0">
                        <a:solidFill>
                          <a:srgbClr val="199C69"/>
                        </a:solidFill>
                        <a:effectLst/>
                        <a:latin typeface="Arial Narrow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462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9. </a:t>
                      </a:r>
                      <a:r>
                        <a:rPr lang="de-A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Risikofaktoren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2016/17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462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10. </a:t>
                      </a:r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Bekanntheit und Inanspruchnahme von </a:t>
                      </a:r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Familienleistungen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2016/17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096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29792" y="484312"/>
            <a:ext cx="10922000" cy="1035472"/>
          </a:xfrm>
        </p:spPr>
        <p:txBody>
          <a:bodyPr>
            <a:noAutofit/>
          </a:bodyPr>
          <a:lstStyle/>
          <a:p>
            <a:pPr algn="ctr"/>
            <a:r>
              <a:rPr lang="de-AT" sz="5000" dirty="0">
                <a:latin typeface="Arial Narrow" panose="020B0606020202030204" pitchFamily="34" charset="0"/>
                <a:ea typeface="+mj-ea"/>
                <a:cs typeface="+mj-cs"/>
                <a:sym typeface="Arial Narrow"/>
              </a:rPr>
              <a:t>Familienfreundlichkeitsmonitor 2015         Die Ergebnisse im Überblick</a:t>
            </a:r>
          </a:p>
        </p:txBody>
      </p:sp>
    </p:spTree>
    <p:extLst>
      <p:ext uri="{BB962C8B-B14F-4D97-AF65-F5344CB8AC3E}">
        <p14:creationId xmlns:p14="http://schemas.microsoft.com/office/powerpoint/2010/main" val="14963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3768" y="556320"/>
            <a:ext cx="10922000" cy="1611536"/>
          </a:xfrm>
        </p:spPr>
        <p:txBody>
          <a:bodyPr>
            <a:normAutofit/>
          </a:bodyPr>
          <a:lstStyle/>
          <a:p>
            <a:pPr algn="ctr"/>
            <a:r>
              <a:rPr lang="de-AT" sz="5000" dirty="0">
                <a:latin typeface="Arial Narrow" panose="020B0606020202030204" pitchFamily="34" charset="0"/>
                <a:ea typeface="+mj-ea"/>
                <a:cs typeface="+mj-cs"/>
              </a:rPr>
              <a:t>Einschätzung der Familienfreundlichkeit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814777245"/>
              </p:ext>
            </p:extLst>
          </p:nvPr>
        </p:nvGraphicFramePr>
        <p:xfrm>
          <a:off x="1749872" y="1852464"/>
          <a:ext cx="10153128" cy="577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53728" y="8775103"/>
            <a:ext cx="6264696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69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AT" sz="1400" b="0" dirty="0" smtClean="0">
                <a:solidFill>
                  <a:srgbClr val="000000"/>
                </a:solidFill>
              </a:rPr>
              <a:t>Quelle: Market 2015, n=1011,  Stiftung für Zukunftsfragen 2013; </a:t>
            </a:r>
            <a:r>
              <a:rPr kumimoji="0" lang="de-AT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 Narrow"/>
              </a:rPr>
              <a:t>Repräsentativbefragung von </a:t>
            </a:r>
          </a:p>
          <a:p>
            <a:pPr marL="0" marR="0" indent="0" algn="l" defTabSz="469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 Narrow"/>
              </a:rPr>
              <a:t>1.000 Personen ab 14 Jahren in 10 europäischen</a:t>
            </a:r>
            <a:r>
              <a:rPr kumimoji="0" lang="de-AT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 Narrow"/>
              </a:rPr>
              <a:t> Ländern</a:t>
            </a:r>
            <a:r>
              <a:rPr lang="de-AT" sz="1400" b="0" dirty="0">
                <a:solidFill>
                  <a:srgbClr val="000000"/>
                </a:solidFill>
              </a:rPr>
              <a:t> </a:t>
            </a:r>
            <a:r>
              <a:rPr lang="de-AT" sz="1400" b="0" dirty="0" smtClean="0">
                <a:solidFill>
                  <a:srgbClr val="000000"/>
                </a:solidFill>
              </a:rPr>
              <a:t>2012</a:t>
            </a:r>
          </a:p>
          <a:p>
            <a:pPr marL="0" marR="0" indent="0" algn="l" defTabSz="469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 Narrow"/>
              </a:rPr>
              <a:t>Frage: Wie kinderfreundlich ist ihr Land?</a:t>
            </a:r>
          </a:p>
        </p:txBody>
      </p:sp>
      <p:sp>
        <p:nvSpPr>
          <p:cNvPr id="10" name="Nach rechts gekrümmter Pfeil 9"/>
          <p:cNvSpPr/>
          <p:nvPr/>
        </p:nvSpPr>
        <p:spPr>
          <a:xfrm rot="10800000" flipH="1">
            <a:off x="757063" y="2716560"/>
            <a:ext cx="1611290" cy="3063500"/>
          </a:xfrm>
          <a:prstGeom prst="curvedRightArrow">
            <a:avLst/>
          </a:prstGeom>
          <a:solidFill>
            <a:srgbClr val="EB690B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86276" y="7839581"/>
            <a:ext cx="378042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69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3200" b="1" i="0" u="none" strike="noStrike" cap="none" spc="0" normalizeH="0" baseline="0" dirty="0" smtClean="0">
                <a:ln>
                  <a:noFill/>
                </a:ln>
                <a:solidFill>
                  <a:srgbClr val="850070"/>
                </a:solidFill>
                <a:effectLst/>
                <a:uFillTx/>
                <a:latin typeface="+mj-lt"/>
                <a:ea typeface="+mj-ea"/>
                <a:cs typeface="+mj-cs"/>
                <a:sym typeface="Arial Narrow"/>
              </a:rPr>
              <a:t>Vision 2025:</a:t>
            </a:r>
            <a:r>
              <a:rPr kumimoji="0" lang="de-AT" sz="3200" b="1" i="0" u="none" strike="noStrike" cap="none" spc="0" normalizeH="0" dirty="0" smtClean="0">
                <a:ln>
                  <a:noFill/>
                </a:ln>
                <a:solidFill>
                  <a:srgbClr val="850070"/>
                </a:solidFill>
                <a:effectLst/>
                <a:uFillTx/>
                <a:latin typeface="+mj-lt"/>
                <a:ea typeface="+mj-ea"/>
                <a:cs typeface="+mj-cs"/>
                <a:sym typeface="Arial Narrow"/>
              </a:rPr>
              <a:t> Platz 1!</a:t>
            </a:r>
            <a:endParaRPr kumimoji="0" lang="de-AT" sz="3200" b="1" i="0" u="none" strike="noStrike" cap="none" spc="0" normalizeH="0" baseline="0" dirty="0">
              <a:ln>
                <a:noFill/>
              </a:ln>
              <a:solidFill>
                <a:srgbClr val="850070"/>
              </a:solidFill>
              <a:effectLst/>
              <a:uFillTx/>
              <a:latin typeface="+mj-lt"/>
              <a:ea typeface="+mj-ea"/>
              <a:cs typeface="+mj-cs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58276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"/>
          <p:cNvSpPr txBox="1"/>
          <p:nvPr/>
        </p:nvSpPr>
        <p:spPr>
          <a:xfrm>
            <a:off x="525736" y="8981256"/>
            <a:ext cx="4858128" cy="5594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b="0" dirty="0">
                <a:latin typeface="Arial Narrow" panose="020B0606020202030204" pitchFamily="34" charset="0"/>
              </a:rPr>
              <a:t>Quelle:</a:t>
            </a:r>
            <a:r>
              <a:rPr lang="de-AT" sz="1400" b="0" baseline="0" dirty="0">
                <a:latin typeface="Arial Narrow" panose="020B0606020202030204" pitchFamily="34" charset="0"/>
              </a:rPr>
              <a:t> Statistik Austria, Mikrozensus </a:t>
            </a:r>
            <a:r>
              <a:rPr lang="de-AT" sz="1400" b="0" baseline="0" dirty="0" smtClean="0">
                <a:latin typeface="Arial Narrow" panose="020B0606020202030204" pitchFamily="34" charset="0"/>
              </a:rPr>
              <a:t>2012, </a:t>
            </a:r>
            <a:r>
              <a:rPr lang="de-AT" sz="1400" b="0" baseline="0" dirty="0" err="1" smtClean="0">
                <a:latin typeface="Arial Narrow" panose="020B0606020202030204" pitchFamily="34" charset="0"/>
              </a:rPr>
              <a:t>Wifo</a:t>
            </a:r>
            <a:r>
              <a:rPr lang="de-AT" sz="1400" b="0" baseline="0" dirty="0" smtClean="0">
                <a:latin typeface="Arial Narrow" panose="020B0606020202030204" pitchFamily="34" charset="0"/>
              </a:rPr>
              <a:t> 2014</a:t>
            </a:r>
          </a:p>
          <a:p>
            <a:r>
              <a:rPr lang="de-AT" sz="1400" b="0" dirty="0">
                <a:latin typeface="Arial Narrow" panose="020B0606020202030204" pitchFamily="34" charset="0"/>
              </a:rPr>
              <a:t>Beobachtungszeitraum ist ein Kalenderjahr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394072"/>
              </p:ext>
            </p:extLst>
          </p:nvPr>
        </p:nvGraphicFramePr>
        <p:xfrm>
          <a:off x="1893888" y="2068488"/>
          <a:ext cx="92530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1"/>
          <p:cNvSpPr txBox="1"/>
          <p:nvPr/>
        </p:nvSpPr>
        <p:spPr>
          <a:xfrm>
            <a:off x="4054128" y="6831574"/>
            <a:ext cx="5328592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69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2800" b="1" i="0" u="none" strike="noStrike" cap="none" spc="0" normalizeH="0" baseline="0" dirty="0" smtClean="0">
                <a:ln>
                  <a:noFill/>
                </a:ln>
                <a:solidFill>
                  <a:srgbClr val="850070"/>
                </a:solidFill>
                <a:effectLst/>
                <a:uFillTx/>
                <a:latin typeface="Arial Narrow" panose="020B0606020202030204" pitchFamily="34" charset="0"/>
                <a:ea typeface="+mj-ea"/>
                <a:cs typeface="+mj-cs"/>
                <a:sym typeface="Arial Narrow"/>
              </a:rPr>
              <a:t>Mehr Väterbeteiligung bis</a:t>
            </a:r>
            <a:r>
              <a:rPr kumimoji="0" lang="de-AT" sz="2800" b="1" i="0" u="none" strike="noStrike" cap="none" spc="0" normalizeH="0" dirty="0" smtClean="0">
                <a:ln>
                  <a:noFill/>
                </a:ln>
                <a:solidFill>
                  <a:srgbClr val="850070"/>
                </a:solidFill>
                <a:effectLst/>
                <a:uFillTx/>
                <a:latin typeface="Arial Narrow" panose="020B0606020202030204" pitchFamily="34" charset="0"/>
                <a:ea typeface="+mj-ea"/>
                <a:cs typeface="+mj-cs"/>
                <a:sym typeface="Arial Narrow"/>
              </a:rPr>
              <a:t> 2025! </a:t>
            </a:r>
          </a:p>
          <a:p>
            <a:pPr marL="0" marR="0" indent="0" algn="ctr" defTabSz="469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2800" b="1" i="0" u="none" strike="noStrike" cap="none" spc="0" normalizeH="0" dirty="0" smtClean="0">
                <a:ln>
                  <a:noFill/>
                </a:ln>
                <a:solidFill>
                  <a:srgbClr val="850070"/>
                </a:solidFill>
                <a:effectLst/>
                <a:uFillTx/>
                <a:latin typeface="Arial Narrow" panose="020B0606020202030204" pitchFamily="34" charset="0"/>
                <a:ea typeface="+mj-ea"/>
                <a:cs typeface="+mj-cs"/>
                <a:sym typeface="Arial Narrow"/>
              </a:rPr>
              <a:t>(</a:t>
            </a:r>
            <a:r>
              <a:rPr kumimoji="0" lang="de-AT" sz="2800" b="1" i="0" u="none" strike="noStrike" cap="none" spc="0" normalizeH="0" baseline="0" dirty="0" smtClean="0">
                <a:ln>
                  <a:noFill/>
                </a:ln>
                <a:solidFill>
                  <a:srgbClr val="850070"/>
                </a:solidFill>
                <a:effectLst/>
                <a:uFillTx/>
                <a:latin typeface="Arial Narrow" panose="020B0606020202030204" pitchFamily="34" charset="0"/>
                <a:ea typeface="+mj-ea"/>
                <a:cs typeface="+mj-cs"/>
                <a:sym typeface="Arial Narrow"/>
              </a:rPr>
              <a:t>25% </a:t>
            </a:r>
            <a:r>
              <a:rPr kumimoji="0" lang="de-AT" sz="2800" b="1" i="0" u="none" strike="noStrike" cap="none" spc="0" normalizeH="0" dirty="0" smtClean="0">
                <a:ln>
                  <a:noFill/>
                </a:ln>
                <a:solidFill>
                  <a:srgbClr val="850070"/>
                </a:solidFill>
                <a:effectLst/>
                <a:uFillTx/>
                <a:latin typeface="Arial Narrow" panose="020B0606020202030204" pitchFamily="34" charset="0"/>
                <a:ea typeface="+mj-ea"/>
                <a:cs typeface="+mj-cs"/>
                <a:sym typeface="Arial Narrow"/>
              </a:rPr>
              <a:t>bis 2018)</a:t>
            </a:r>
            <a:endParaRPr kumimoji="0" lang="de-AT" sz="2800" b="1" i="0" u="none" strike="noStrike" cap="none" spc="0" normalizeH="0" baseline="0" dirty="0">
              <a:ln>
                <a:noFill/>
              </a:ln>
              <a:solidFill>
                <a:srgbClr val="850070"/>
              </a:solidFill>
              <a:effectLst/>
              <a:uFillTx/>
              <a:latin typeface="Arial Narrow" panose="020B0606020202030204" pitchFamily="34" charset="0"/>
              <a:ea typeface="+mj-ea"/>
              <a:cs typeface="+mj-cs"/>
              <a:sym typeface="Arial Narrow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14168" y="4588768"/>
            <a:ext cx="32380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69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2400" b="1" i="0" u="none" strike="noStrike" cap="none" spc="0" normalizeH="0" baseline="0" dirty="0" smtClean="0">
                <a:ln>
                  <a:noFill/>
                </a:ln>
                <a:solidFill>
                  <a:srgbClr val="850070"/>
                </a:solidFill>
                <a:effectLst/>
                <a:uFillTx/>
                <a:latin typeface="+mj-lt"/>
                <a:ea typeface="+mj-ea"/>
                <a:cs typeface="+mj-cs"/>
                <a:sym typeface="Arial Narrow"/>
              </a:rPr>
              <a:t>*</a:t>
            </a:r>
            <a:endParaRPr kumimoji="0" lang="de-AT" sz="2400" b="1" i="0" u="none" strike="noStrike" cap="none" spc="0" normalizeH="0" baseline="0" dirty="0">
              <a:ln>
                <a:noFill/>
              </a:ln>
              <a:solidFill>
                <a:srgbClr val="850070"/>
              </a:solidFill>
              <a:effectLst/>
              <a:uFillTx/>
              <a:latin typeface="+mj-lt"/>
              <a:ea typeface="+mj-ea"/>
              <a:cs typeface="+mj-cs"/>
              <a:sym typeface="Arial Narrow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37568" y="7790626"/>
            <a:ext cx="1083743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69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2400" i="0" u="none" strike="noStrike" cap="none" spc="0" normalizeH="0" baseline="0" dirty="0" smtClean="0">
                <a:ln>
                  <a:noFill/>
                </a:ln>
                <a:solidFill>
                  <a:srgbClr val="850070"/>
                </a:solidFill>
                <a:effectLst/>
                <a:uFillTx/>
                <a:latin typeface="+mj-lt"/>
                <a:ea typeface="+mj-ea"/>
                <a:cs typeface="+mj-cs"/>
                <a:sym typeface="Arial Narrow"/>
              </a:rPr>
              <a:t>*</a:t>
            </a:r>
            <a:r>
              <a:rPr kumimoji="0" lang="de-AT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 Narrow"/>
              </a:rPr>
              <a:t> Väterbeteiligung über alle KBG-Modelle; Bei Einkommensabhängigem</a:t>
            </a:r>
            <a:r>
              <a:rPr kumimoji="0" lang="de-AT" sz="20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 Narrow"/>
              </a:rPr>
              <a:t> </a:t>
            </a:r>
            <a:r>
              <a:rPr kumimoji="0" lang="de-AT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 Narrow"/>
              </a:rPr>
              <a:t>KBG:</a:t>
            </a:r>
            <a:r>
              <a:rPr kumimoji="0" lang="de-AT" sz="20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 Narrow"/>
              </a:rPr>
              <a:t> 28,6% Väterbeteiligung.  </a:t>
            </a:r>
            <a:endParaRPr kumimoji="0" lang="de-AT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 Narrow"/>
            </a:endParaRPr>
          </a:p>
        </p:txBody>
      </p:sp>
      <p:sp>
        <p:nvSpPr>
          <p:cNvPr id="3" name="Pfeil nach rechts 2"/>
          <p:cNvSpPr/>
          <p:nvPr/>
        </p:nvSpPr>
        <p:spPr>
          <a:xfrm rot="20136100">
            <a:off x="3180170" y="3872944"/>
            <a:ext cx="811296" cy="432048"/>
          </a:xfrm>
          <a:prstGeom prst="rightArrow">
            <a:avLst/>
          </a:prstGeom>
          <a:solidFill>
            <a:srgbClr val="EB690B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885776" y="412304"/>
            <a:ext cx="10922000" cy="1152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584200">
              <a:defRPr sz="5600" b="1">
                <a:solidFill>
                  <a:srgbClr val="850070"/>
                </a:solidFill>
                <a:latin typeface="+mj-lt"/>
                <a:ea typeface="Arial Narrow Bold"/>
                <a:cs typeface="Arial Narrow Bold"/>
                <a:sym typeface="Arial Narrow Bold"/>
              </a:defRPr>
            </a:lvl1pPr>
            <a:lvl2pPr indent="228600" defTabSz="584200">
              <a:defRPr sz="5600">
                <a:solidFill>
                  <a:srgbClr val="850070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2pPr>
            <a:lvl3pPr indent="457200" defTabSz="584200">
              <a:defRPr sz="5600">
                <a:solidFill>
                  <a:srgbClr val="850070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3pPr>
            <a:lvl4pPr indent="685800" defTabSz="584200">
              <a:defRPr sz="5600">
                <a:solidFill>
                  <a:srgbClr val="850070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4pPr>
            <a:lvl5pPr indent="914400" defTabSz="584200">
              <a:defRPr sz="5600">
                <a:solidFill>
                  <a:srgbClr val="850070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5pPr>
            <a:lvl6pPr indent="1143000" defTabSz="584200">
              <a:defRPr sz="5600">
                <a:solidFill>
                  <a:srgbClr val="850070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6pPr>
            <a:lvl7pPr indent="1371600" defTabSz="584200">
              <a:defRPr sz="5600">
                <a:solidFill>
                  <a:srgbClr val="850070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7pPr>
            <a:lvl8pPr indent="1600200" defTabSz="584200">
              <a:defRPr sz="5600">
                <a:solidFill>
                  <a:srgbClr val="850070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8pPr>
            <a:lvl9pPr indent="1828800" defTabSz="584200">
              <a:defRPr sz="5600">
                <a:solidFill>
                  <a:srgbClr val="850070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9pPr>
          </a:lstStyle>
          <a:p>
            <a:pPr algn="ctr"/>
            <a:r>
              <a:rPr lang="de-AT" sz="5000" dirty="0">
                <a:latin typeface="Arial Narrow" panose="020B0606020202030204" pitchFamily="34" charset="0"/>
                <a:ea typeface="+mj-ea"/>
                <a:cs typeface="+mj-cs"/>
              </a:rPr>
              <a:t>Partnerschaftlichkeit</a:t>
            </a:r>
          </a:p>
        </p:txBody>
      </p:sp>
    </p:spTree>
    <p:extLst>
      <p:ext uri="{BB962C8B-B14F-4D97-AF65-F5344CB8AC3E}">
        <p14:creationId xmlns:p14="http://schemas.microsoft.com/office/powerpoint/2010/main" val="3503396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1760" y="340296"/>
            <a:ext cx="10922000" cy="1944216"/>
          </a:xfrm>
        </p:spPr>
        <p:txBody>
          <a:bodyPr>
            <a:normAutofit/>
          </a:bodyPr>
          <a:lstStyle/>
          <a:p>
            <a:pPr algn="ctr"/>
            <a:r>
              <a:rPr lang="de-AT" sz="5000" dirty="0">
                <a:latin typeface="Arial Narrow" panose="020B0606020202030204" pitchFamily="34" charset="0"/>
                <a:ea typeface="+mj-ea"/>
                <a:cs typeface="+mj-cs"/>
              </a:rPr>
              <a:t>Kinderbetreuungsquoten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442576"/>
              </p:ext>
            </p:extLst>
          </p:nvPr>
        </p:nvGraphicFramePr>
        <p:xfrm>
          <a:off x="1281820" y="2212504"/>
          <a:ext cx="10981221" cy="2664295"/>
        </p:xfrm>
        <a:graphic>
          <a:graphicData uri="http://schemas.openxmlformats.org/drawingml/2006/table">
            <a:tbl>
              <a:tblPr/>
              <a:tblGrid>
                <a:gridCol w="4115249"/>
                <a:gridCol w="2923994"/>
                <a:gridCol w="1970989"/>
                <a:gridCol w="1970989"/>
              </a:tblGrid>
              <a:tr h="874843"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 </a:t>
                      </a:r>
                      <a:r>
                        <a:rPr lang="de-AT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Betreuungsquote</a:t>
                      </a:r>
                      <a:endParaRPr lang="de-AT" sz="20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2014</a:t>
                      </a:r>
                      <a:endParaRPr lang="de-AT" sz="20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2025</a:t>
                      </a:r>
                      <a:endParaRPr lang="de-AT" sz="20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</a:tr>
              <a:tr h="874843"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Kinder unter 3 Jahren</a:t>
                      </a:r>
                      <a:endParaRPr lang="de-A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1" i="0" u="none" strike="noStrike" dirty="0" smtClean="0">
                          <a:solidFill>
                            <a:srgbClr val="EB690B"/>
                          </a:solidFill>
                          <a:effectLst/>
                          <a:latin typeface="Arial Narrow"/>
                        </a:rPr>
                        <a:t>25,9%</a:t>
                      </a:r>
                      <a:endParaRPr lang="de-AT" sz="2000" b="1" i="0" u="none" strike="noStrike" dirty="0">
                        <a:solidFill>
                          <a:srgbClr val="EB690B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1" i="0" u="none" strike="noStrike" dirty="0" smtClean="0">
                          <a:solidFill>
                            <a:srgbClr val="850070"/>
                          </a:solidFill>
                          <a:effectLst/>
                          <a:latin typeface="Arial Narrow"/>
                        </a:rPr>
                        <a:t>Steigend</a:t>
                      </a:r>
                      <a:r>
                        <a:rPr lang="de-AT" sz="2000" b="1" i="0" u="none" strike="noStrike" baseline="0" dirty="0" smtClean="0">
                          <a:solidFill>
                            <a:srgbClr val="85007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  <a:p>
                      <a:pPr algn="ctr" fontAlgn="b"/>
                      <a:r>
                        <a:rPr lang="de-AT" sz="2000" b="1" i="0" u="none" strike="noStrike" baseline="0" dirty="0" smtClean="0">
                          <a:solidFill>
                            <a:srgbClr val="850070"/>
                          </a:solidFill>
                          <a:effectLst/>
                          <a:latin typeface="Arial Narrow"/>
                        </a:rPr>
                        <a:t>(</a:t>
                      </a:r>
                      <a:r>
                        <a:rPr lang="de-AT" sz="2000" b="1" i="0" u="none" strike="noStrike" dirty="0" smtClean="0">
                          <a:solidFill>
                            <a:srgbClr val="850070"/>
                          </a:solidFill>
                          <a:effectLst/>
                          <a:latin typeface="Arial Narrow"/>
                        </a:rPr>
                        <a:t>33% bis 2018)</a:t>
                      </a:r>
                      <a:endParaRPr lang="de-AT" sz="2000" b="1" i="0" u="none" strike="noStrike" dirty="0">
                        <a:solidFill>
                          <a:srgbClr val="85007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4609"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Kinder von 3</a:t>
                      </a:r>
                      <a:r>
                        <a:rPr lang="de-A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bis 6 Jahren</a:t>
                      </a:r>
                      <a:endParaRPr lang="de-A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92,8%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1" i="0" u="none" strike="noStrike" dirty="0" smtClean="0">
                          <a:solidFill>
                            <a:srgbClr val="EB690B"/>
                          </a:solidFill>
                          <a:effectLst/>
                          <a:latin typeface="Arial Narrow"/>
                        </a:rPr>
                        <a:t>94%</a:t>
                      </a:r>
                      <a:endParaRPr lang="de-AT" sz="2000" b="1" i="0" u="none" strike="noStrike" dirty="0">
                        <a:solidFill>
                          <a:srgbClr val="EB690B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b="1" i="0" u="none" strike="noStrike" dirty="0" smtClean="0">
                          <a:solidFill>
                            <a:srgbClr val="850070"/>
                          </a:solidFill>
                          <a:effectLst/>
                          <a:latin typeface="Arial Narrow"/>
                        </a:rPr>
                        <a:t>Steigend</a:t>
                      </a:r>
                      <a:endParaRPr lang="de-AT" sz="2000" b="1" i="0" u="none" strike="noStrike" dirty="0">
                        <a:solidFill>
                          <a:srgbClr val="85007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53728" y="8609761"/>
            <a:ext cx="626469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de-DE" sz="1400" b="0" dirty="0">
                <a:solidFill>
                  <a:srgbClr val="000000"/>
                </a:solidFill>
                <a:latin typeface="Arial Narrow" panose="020B0606020202030204" pitchFamily="34" charset="0"/>
              </a:rPr>
              <a:t>Quelle: </a:t>
            </a:r>
            <a:r>
              <a:rPr lang="de-DE" sz="14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Kindertagesheimstatistik 2013/14, 2014/15, BMFJ</a:t>
            </a:r>
          </a:p>
          <a:p>
            <a:pPr algn="l" rtl="0" latinLnBrk="1" hangingPunct="0"/>
            <a:r>
              <a:rPr kumimoji="0" lang="de-DE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Arial Narrow"/>
              </a:rPr>
              <a:t>Inkl. </a:t>
            </a:r>
            <a:r>
              <a:rPr kumimoji="0" lang="de-DE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Arial Narrow"/>
              </a:rPr>
              <a:t>Tageselternbetreuung und vorzeitig </a:t>
            </a:r>
            <a:r>
              <a:rPr kumimoji="0" lang="de-DE" sz="14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Arial Narrow"/>
              </a:rPr>
              <a:t>eingeschulten </a:t>
            </a:r>
            <a:r>
              <a:rPr kumimoji="0" lang="de-DE" sz="14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Arial Narrow"/>
              </a:rPr>
              <a:t>Kindern</a:t>
            </a:r>
            <a:endParaRPr kumimoji="0" lang="de-DE" sz="1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96721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1760" y="484312"/>
            <a:ext cx="10922000" cy="1512168"/>
          </a:xfrm>
        </p:spPr>
        <p:txBody>
          <a:bodyPr>
            <a:noAutofit/>
          </a:bodyPr>
          <a:lstStyle/>
          <a:p>
            <a:pPr algn="ctr"/>
            <a:r>
              <a:rPr lang="de-AT" sz="5000" dirty="0">
                <a:latin typeface="Arial Narrow" panose="020B0606020202030204" pitchFamily="34" charset="0"/>
                <a:ea typeface="+mj-ea"/>
                <a:cs typeface="+mj-cs"/>
              </a:rPr>
              <a:t>Kinderbetreuungsquoten nach Bundesländern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3728" y="8609761"/>
            <a:ext cx="626469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de-DE" sz="1400" b="0" dirty="0">
                <a:solidFill>
                  <a:srgbClr val="000000"/>
                </a:solidFill>
                <a:latin typeface="Arial Narrow" panose="020B0606020202030204" pitchFamily="34" charset="0"/>
              </a:rPr>
              <a:t>Quelle: </a:t>
            </a:r>
            <a:r>
              <a:rPr lang="de-DE" sz="14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Kindertagesheimstatistik 2014/15, Berechnung BMFJ</a:t>
            </a:r>
          </a:p>
          <a:p>
            <a:pPr algn="l" rtl="0" latinLnBrk="1" hangingPunct="0"/>
            <a:r>
              <a:rPr lang="de-DE" sz="1400" b="0" dirty="0">
                <a:solidFill>
                  <a:srgbClr val="000000"/>
                </a:solidFill>
                <a:latin typeface="Arial Narrow" panose="020B0606020202030204" pitchFamily="34" charset="0"/>
              </a:rPr>
              <a:t>Inkl. Tageselternbetreuung und vorzeitig eingeschulten </a:t>
            </a:r>
            <a:r>
              <a:rPr lang="de-DE" sz="14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Kinder</a:t>
            </a:r>
            <a:endParaRPr lang="de-DE" sz="1400" b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100771"/>
              </p:ext>
            </p:extLst>
          </p:nvPr>
        </p:nvGraphicFramePr>
        <p:xfrm>
          <a:off x="165696" y="2500536"/>
          <a:ext cx="12584272" cy="4680522"/>
        </p:xfrm>
        <a:graphic>
          <a:graphicData uri="http://schemas.openxmlformats.org/drawingml/2006/table">
            <a:tbl>
              <a:tblPr/>
              <a:tblGrid>
                <a:gridCol w="1296144"/>
                <a:gridCol w="788579"/>
                <a:gridCol w="1011621"/>
                <a:gridCol w="1059046"/>
                <a:gridCol w="1084067"/>
                <a:gridCol w="1240624"/>
                <a:gridCol w="1319825"/>
                <a:gridCol w="1184842"/>
                <a:gridCol w="899881"/>
                <a:gridCol w="899881"/>
                <a:gridCol w="899881"/>
                <a:gridCol w="899881"/>
              </a:tblGrid>
              <a:tr h="1490246">
                <a:tc>
                  <a:txBody>
                    <a:bodyPr/>
                    <a:lstStyle/>
                    <a:p>
                      <a:pPr algn="l" fontAlgn="b"/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Öster</a:t>
                      </a:r>
                      <a:r>
                        <a:rPr lang="de-A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-reich</a:t>
                      </a:r>
                      <a:endParaRPr lang="de-AT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Burgenland</a:t>
                      </a:r>
                      <a:endParaRPr lang="de-AT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Kärnten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Niederöster</a:t>
                      </a:r>
                      <a:r>
                        <a:rPr lang="de-A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-reich</a:t>
                      </a:r>
                      <a:endParaRPr lang="de-AT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Oberöster</a:t>
                      </a:r>
                      <a:r>
                        <a:rPr lang="de-A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-reich</a:t>
                      </a:r>
                      <a:endParaRPr lang="de-AT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Salzburg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Steier-mark</a:t>
                      </a:r>
                      <a:endParaRPr lang="de-AT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Tirol  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Vorarl</a:t>
                      </a:r>
                      <a:r>
                        <a:rPr lang="de-A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-berg</a:t>
                      </a:r>
                      <a:endParaRPr lang="de-AT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Wien  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</a:tr>
              <a:tr h="797569">
                <a:tc rowSpan="2">
                  <a:txBody>
                    <a:bodyPr/>
                    <a:lstStyle/>
                    <a:p>
                      <a:pPr marL="0" marR="0" indent="0" algn="ctr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0 bis 2 Jahre</a:t>
                      </a:r>
                    </a:p>
                    <a:p>
                      <a:pPr algn="ctr" fontAlgn="ctr"/>
                      <a:endParaRPr lang="de-AT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2014</a:t>
                      </a:r>
                      <a:endParaRPr lang="de-AT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25,9%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31,4%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22,4%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26,6%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15,2%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23,0%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17,8%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24,2%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23,3%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40,4%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56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2013</a:t>
                      </a:r>
                      <a:endParaRPr lang="de-AT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(Überschriften)"/>
                        </a:rPr>
                        <a:t>25,1%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(Überschriften)"/>
                        </a:rPr>
                        <a:t>32,0%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(Überschriften)"/>
                        </a:rPr>
                        <a:t>20,7%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(Überschriften)"/>
                        </a:rPr>
                        <a:t>24,9%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 (Überschriften)"/>
                        </a:rPr>
                        <a:t>14,2%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 (Überschriften)"/>
                        </a:rPr>
                        <a:t>22,1%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 (Überschriften)"/>
                        </a:rPr>
                        <a:t>17,1%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 (Überschriften)"/>
                        </a:rPr>
                        <a:t>23,3%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 (Überschriften)"/>
                        </a:rPr>
                        <a:t>21,9%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 (Überschriften)"/>
                        </a:rPr>
                        <a:t>40,7%</a:t>
                      </a:r>
                      <a:endParaRPr lang="de-AT" sz="1800" b="0" i="0" u="none" strike="noStrike" dirty="0">
                        <a:solidFill>
                          <a:schemeClr val="tx1"/>
                        </a:solidFill>
                        <a:effectLst/>
                        <a:latin typeface="Arial Narrow (Überschriften)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5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 bis 5 Jahre</a:t>
                      </a:r>
                      <a:endParaRPr lang="de-AT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2014</a:t>
                      </a:r>
                      <a:endParaRPr lang="de-AT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94,0%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98,5%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88,9%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97,7%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93,9%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92,9%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89,4%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93,6%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94,5%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EB690B"/>
                          </a:solidFill>
                          <a:effectLst/>
                          <a:latin typeface="Arial Narrow (Überschriften)"/>
                        </a:rPr>
                        <a:t>94,6%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9756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2013</a:t>
                      </a:r>
                      <a:endParaRPr lang="de-AT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 (Überschriften)"/>
                        </a:rPr>
                        <a:t>92,8%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 (Überschriften)"/>
                        </a:rPr>
                        <a:t>99,8%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 (Überschriften)"/>
                        </a:rPr>
                        <a:t>87,4%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 (Überschriften)"/>
                        </a:rPr>
                        <a:t>98,0%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 (Überschriften)"/>
                        </a:rPr>
                        <a:t>93,6%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 (Überschriften)"/>
                        </a:rPr>
                        <a:t>92,3%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 (Überschriften)"/>
                        </a:rPr>
                        <a:t>89,4%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 (Überschriften)"/>
                        </a:rPr>
                        <a:t>93,0%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 (Überschriften)"/>
                        </a:rPr>
                        <a:t>95,0%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 (Überschriften)"/>
                        </a:rPr>
                        <a:t>90,0%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91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699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699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4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658</Words>
  <Application>Microsoft Office PowerPoint</Application>
  <PresentationFormat>Benutzerdefiniert</PresentationFormat>
  <Paragraphs>176</Paragraphs>
  <Slides>18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White</vt:lpstr>
      <vt:lpstr>Familienpolitik und ihre Herausforderungen</vt:lpstr>
      <vt:lpstr>PowerPoint-Präsentation</vt:lpstr>
      <vt:lpstr>   „Stellen Sie sich vor, Sie würden in den nächsten drei Jahren ein Kind bekommen.  Welche Folgen hätte das auf Ihre Lebensfreude und – zufriedenheit?“   </vt:lpstr>
      <vt:lpstr> „Stellen Sie sich vor, Sie würden in den nächsten drei Jahren ein Kind bekommen. Welche Folgen hätte das auf Ihre Beschäftigungschancen?“ </vt:lpstr>
      <vt:lpstr>Familienfreundlichkeitsmonitor 2015         Die Ergebnisse im Überblick</vt:lpstr>
      <vt:lpstr>Einschätzung der Familienfreundlichkeit</vt:lpstr>
      <vt:lpstr>PowerPoint-Präsentation</vt:lpstr>
      <vt:lpstr>Kinderbetreuungsquoten</vt:lpstr>
      <vt:lpstr>Kinderbetreuungsquoten nach Bundesländern</vt:lpstr>
      <vt:lpstr>Kinderbetreuung im ländlichen Raum</vt:lpstr>
      <vt:lpstr>Ausbau des institutionellen Kinderbildungs- und - betreuungsangebots</vt:lpstr>
      <vt:lpstr>Familienfreundlichkeit als Wirtschafts- und Standortfaktor</vt:lpstr>
      <vt:lpstr>PowerPoint-Präsentation</vt:lpstr>
      <vt:lpstr>Kernthemen</vt:lpstr>
      <vt:lpstr>Ein Netzwerk entsteht…</vt:lpstr>
      <vt:lpstr>Ein Netzwerk entsteht…</vt:lpstr>
      <vt:lpstr>Unsere Netzwerkpartner Österreichweit: über 280 Partnerunternehmen und – gemeinden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</dc:creator>
  <cp:lastModifiedBy>Hartweg-Weiss, Regina</cp:lastModifiedBy>
  <cp:revision>302</cp:revision>
  <cp:lastPrinted>2016-05-19T12:06:10Z</cp:lastPrinted>
  <dcterms:modified xsi:type="dcterms:W3CDTF">2016-06-22T11:58:35Z</dcterms:modified>
</cp:coreProperties>
</file>